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831" r:id="rId1"/>
    <p:sldMasterId id="2147484566" r:id="rId2"/>
  </p:sldMasterIdLst>
  <p:notesMasterIdLst>
    <p:notesMasterId r:id="rId18"/>
  </p:notesMasterIdLst>
  <p:sldIdLst>
    <p:sldId id="256" r:id="rId3"/>
    <p:sldId id="257" r:id="rId4"/>
    <p:sldId id="258" r:id="rId5"/>
    <p:sldId id="259" r:id="rId6"/>
    <p:sldId id="260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2" r:id="rId15"/>
    <p:sldId id="270" r:id="rId16"/>
    <p:sldId id="271" r:id="rId17"/>
  </p:sldIdLst>
  <p:sldSz cx="12192000" cy="6858000"/>
  <p:notesSz cx="6858000" cy="9144000"/>
  <p:embeddedFontLst>
    <p:embeddedFont>
      <p:font typeface="HGP創英角ｺﾞｼｯｸUB" panose="020B0900000000000000" pitchFamily="50" charset="-128"/>
      <p:regular r:id="rId19"/>
    </p:embeddedFont>
    <p:embeddedFont>
      <p:font typeface="HGS行書体" panose="03000600000000000000" pitchFamily="66" charset="-128"/>
      <p:regular r:id="rId20"/>
    </p:embeddedFon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Calibri Light" panose="020F0302020204030204" pitchFamily="34" charset="0"/>
      <p:regular r:id="rId25"/>
      <p:italic r:id="rId26"/>
    </p:embeddedFont>
    <p:embeddedFont>
      <p:font typeface="Corbel" panose="020B0503020204020204" pitchFamily="34" charset="0"/>
      <p:regular r:id="rId27"/>
      <p:bold r:id="rId28"/>
      <p:italic r:id="rId29"/>
      <p:boldItalic r:id="rId30"/>
    </p:embeddedFont>
    <p:embeddedFont>
      <p:font typeface="Open Sans" panose="020B0606030504020204" pitchFamily="34" charset="0"/>
      <p:regular r:id="rId31"/>
      <p:bold r:id="rId32"/>
      <p:italic r:id="rId33"/>
      <p:boldItalic r:id="rId34"/>
    </p:embeddedFont>
    <p:embeddedFont>
      <p:font typeface="PT Sans Narrow" panose="020B0506020203020204" pitchFamily="34" charset="0"/>
      <p:regular r:id="rId35"/>
      <p:bold r:id="rId36"/>
    </p:embeddedFont>
    <p:embeddedFont>
      <p:font typeface="Wingdings 2" panose="05020102010507070707" pitchFamily="18" charset="2"/>
      <p:regular r:id="rId37"/>
    </p:embeddedFont>
    <p:embeddedFont>
      <p:font typeface="メイリオ" panose="020B0604030504040204" pitchFamily="50" charset="-128"/>
      <p:regular r:id="rId38"/>
      <p:bold r:id="rId39"/>
      <p:italic r:id="rId40"/>
      <p:boldItalic r:id="rId4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間スタイル 2 - アクセント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1E4AEA4-8DFA-4A89-87EB-49C32662AFE0}" styleName="中間スタイル 2 - アクセント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9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9" Type="http://schemas.openxmlformats.org/officeDocument/2006/relationships/font" Target="fonts/font21.fntdata"/><Relationship Id="rId21" Type="http://schemas.openxmlformats.org/officeDocument/2006/relationships/font" Target="fonts/font3.fntdata"/><Relationship Id="rId34" Type="http://schemas.openxmlformats.org/officeDocument/2006/relationships/font" Target="fonts/font16.fntdata"/><Relationship Id="rId42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37" Type="http://schemas.openxmlformats.org/officeDocument/2006/relationships/font" Target="fonts/font19.fntdata"/><Relationship Id="rId40" Type="http://schemas.openxmlformats.org/officeDocument/2006/relationships/font" Target="fonts/font22.fntdata"/><Relationship Id="rId45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font" Target="fonts/font18.fntdata"/><Relationship Id="rId10" Type="http://schemas.openxmlformats.org/officeDocument/2006/relationships/slide" Target="slides/slide8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4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font" Target="fonts/font17.fntdata"/><Relationship Id="rId43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7.fntdata"/><Relationship Id="rId33" Type="http://schemas.openxmlformats.org/officeDocument/2006/relationships/font" Target="fonts/font15.fntdata"/><Relationship Id="rId38" Type="http://schemas.openxmlformats.org/officeDocument/2006/relationships/font" Target="fonts/font20.fntdata"/><Relationship Id="rId20" Type="http://schemas.openxmlformats.org/officeDocument/2006/relationships/font" Target="fonts/font2.fntdata"/><Relationship Id="rId41" Type="http://schemas.openxmlformats.org/officeDocument/2006/relationships/font" Target="fonts/font23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3EE3C1F-8098-4473-91C7-1397988BA91F}" type="doc">
      <dgm:prSet loTypeId="urn:microsoft.com/office/officeart/2016/7/layout/LinearBlockProcessNumbered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9CD20018-7858-451A-8889-4FF6D779742E}">
      <dgm:prSet custT="1"/>
      <dgm:spPr/>
      <dgm:t>
        <a:bodyPr/>
        <a:lstStyle/>
        <a:p>
          <a:r>
            <a:rPr lang="ja-JP" altLang="en-US" sz="2800" b="1" dirty="0"/>
            <a:t>コーディング</a:t>
          </a:r>
          <a:r>
            <a:rPr lang="ja-JP" sz="2800" b="1" dirty="0"/>
            <a:t>	</a:t>
          </a:r>
          <a:endParaRPr lang="en-US" sz="2800" b="1" dirty="0"/>
        </a:p>
      </dgm:t>
    </dgm:pt>
    <dgm:pt modelId="{F02940FB-E5EA-4E92-A350-289A9C637917}" type="parTrans" cxnId="{D96A8062-2548-41AF-94CE-039DD94E4B85}">
      <dgm:prSet/>
      <dgm:spPr/>
      <dgm:t>
        <a:bodyPr/>
        <a:lstStyle/>
        <a:p>
          <a:endParaRPr lang="en-US"/>
        </a:p>
      </dgm:t>
    </dgm:pt>
    <dgm:pt modelId="{CFA7475C-BCED-4123-A9D6-78BBB03C3FE5}" type="sibTrans" cxnId="{D96A8062-2548-41AF-94CE-039DD94E4B85}">
      <dgm:prSet phldrT="01" phldr="0"/>
      <dgm:spPr/>
      <dgm:t>
        <a:bodyPr/>
        <a:lstStyle/>
        <a:p>
          <a:r>
            <a:rPr lang="en-US"/>
            <a:t>01</a:t>
          </a:r>
        </a:p>
      </dgm:t>
    </dgm:pt>
    <dgm:pt modelId="{D39B6028-B2B2-4447-8904-37F6B48BF0A1}">
      <dgm:prSet/>
      <dgm:spPr/>
      <dgm:t>
        <a:bodyPr/>
        <a:lstStyle/>
        <a:p>
          <a:r>
            <a:rPr lang="ja-JP" altLang="en-US" dirty="0"/>
            <a:t>話し合い</a:t>
          </a:r>
          <a:r>
            <a:rPr lang="ja-JP" dirty="0"/>
            <a:t>	</a:t>
          </a:r>
          <a:endParaRPr lang="en-US" dirty="0"/>
        </a:p>
      </dgm:t>
    </dgm:pt>
    <dgm:pt modelId="{29ED68E5-0537-4F1A-9D86-2057A5BDC4E2}" type="parTrans" cxnId="{C6F325A6-A101-4FEE-962F-2B6C86B8663B}">
      <dgm:prSet/>
      <dgm:spPr/>
      <dgm:t>
        <a:bodyPr/>
        <a:lstStyle/>
        <a:p>
          <a:endParaRPr lang="en-US"/>
        </a:p>
      </dgm:t>
    </dgm:pt>
    <dgm:pt modelId="{044B2BFD-6ED6-4D65-AF8B-8DD553EA43B9}" type="sibTrans" cxnId="{C6F325A6-A101-4FEE-962F-2B6C86B8663B}">
      <dgm:prSet phldrT="02" phldr="0"/>
      <dgm:spPr/>
      <dgm:t>
        <a:bodyPr/>
        <a:lstStyle/>
        <a:p>
          <a:r>
            <a:rPr lang="en-US"/>
            <a:t>02</a:t>
          </a:r>
        </a:p>
      </dgm:t>
    </dgm:pt>
    <dgm:pt modelId="{D45EF507-BCD5-400A-AAAB-ECE264A8D9AA}">
      <dgm:prSet/>
      <dgm:spPr/>
      <dgm:t>
        <a:bodyPr/>
        <a:lstStyle/>
        <a:p>
          <a:r>
            <a:rPr lang="ja-JP" altLang="en-US" dirty="0"/>
            <a:t>作業の進め方</a:t>
          </a:r>
          <a:r>
            <a:rPr lang="ja-JP" dirty="0"/>
            <a:t>				</a:t>
          </a:r>
          <a:endParaRPr lang="en-US" dirty="0"/>
        </a:p>
      </dgm:t>
    </dgm:pt>
    <dgm:pt modelId="{E0DA3BA1-54A9-420E-B8B4-49C89441B971}" type="parTrans" cxnId="{15A5143D-FD67-4F47-89B8-09F53C76C2A9}">
      <dgm:prSet/>
      <dgm:spPr/>
      <dgm:t>
        <a:bodyPr/>
        <a:lstStyle/>
        <a:p>
          <a:endParaRPr lang="en-US"/>
        </a:p>
      </dgm:t>
    </dgm:pt>
    <dgm:pt modelId="{97005FC2-E0A3-44D0-8EF9-370394F6EEB8}" type="sibTrans" cxnId="{15A5143D-FD67-4F47-89B8-09F53C76C2A9}">
      <dgm:prSet phldrT="03" phldr="0"/>
      <dgm:spPr/>
      <dgm:t>
        <a:bodyPr/>
        <a:lstStyle/>
        <a:p>
          <a:r>
            <a:rPr lang="en-US"/>
            <a:t>03</a:t>
          </a:r>
        </a:p>
      </dgm:t>
    </dgm:pt>
    <dgm:pt modelId="{E8DA0C3D-F08E-4D5C-9151-D9597E096528}" type="pres">
      <dgm:prSet presAssocID="{D3EE3C1F-8098-4473-91C7-1397988BA91F}" presName="Name0" presStyleCnt="0">
        <dgm:presLayoutVars>
          <dgm:animLvl val="lvl"/>
          <dgm:resizeHandles val="exact"/>
        </dgm:presLayoutVars>
      </dgm:prSet>
      <dgm:spPr/>
    </dgm:pt>
    <dgm:pt modelId="{D166A1A8-BDA4-41D8-8998-B41ADF1CAEA3}" type="pres">
      <dgm:prSet presAssocID="{9CD20018-7858-451A-8889-4FF6D779742E}" presName="compositeNode" presStyleCnt="0">
        <dgm:presLayoutVars>
          <dgm:bulletEnabled val="1"/>
        </dgm:presLayoutVars>
      </dgm:prSet>
      <dgm:spPr/>
    </dgm:pt>
    <dgm:pt modelId="{AEF2FA0F-58A5-4467-9E1A-F0F9104A5FE5}" type="pres">
      <dgm:prSet presAssocID="{9CD20018-7858-451A-8889-4FF6D779742E}" presName="bgRect" presStyleLbl="alignNode1" presStyleIdx="0" presStyleCnt="3"/>
      <dgm:spPr/>
    </dgm:pt>
    <dgm:pt modelId="{C9CAE837-15BC-4630-9A47-33C2B786DBCA}" type="pres">
      <dgm:prSet presAssocID="{CFA7475C-BCED-4123-A9D6-78BBB03C3FE5}" presName="sibTransNodeRect" presStyleLbl="alignNode1" presStyleIdx="0" presStyleCnt="3">
        <dgm:presLayoutVars>
          <dgm:chMax val="0"/>
          <dgm:bulletEnabled val="1"/>
        </dgm:presLayoutVars>
      </dgm:prSet>
      <dgm:spPr/>
    </dgm:pt>
    <dgm:pt modelId="{3F0383E4-C768-4A24-9C0B-ADE3E04C3AAC}" type="pres">
      <dgm:prSet presAssocID="{9CD20018-7858-451A-8889-4FF6D779742E}" presName="nodeRect" presStyleLbl="alignNode1" presStyleIdx="0" presStyleCnt="3">
        <dgm:presLayoutVars>
          <dgm:bulletEnabled val="1"/>
        </dgm:presLayoutVars>
      </dgm:prSet>
      <dgm:spPr/>
    </dgm:pt>
    <dgm:pt modelId="{FFF47DC4-D664-47E1-B9A4-EBAE6EB5B32C}" type="pres">
      <dgm:prSet presAssocID="{CFA7475C-BCED-4123-A9D6-78BBB03C3FE5}" presName="sibTrans" presStyleCnt="0"/>
      <dgm:spPr/>
    </dgm:pt>
    <dgm:pt modelId="{E2E81F40-0DBC-4B38-8F64-0E4196438640}" type="pres">
      <dgm:prSet presAssocID="{D39B6028-B2B2-4447-8904-37F6B48BF0A1}" presName="compositeNode" presStyleCnt="0">
        <dgm:presLayoutVars>
          <dgm:bulletEnabled val="1"/>
        </dgm:presLayoutVars>
      </dgm:prSet>
      <dgm:spPr/>
    </dgm:pt>
    <dgm:pt modelId="{0B4D4A36-41D5-43CD-B6C3-6213EFEB8D8F}" type="pres">
      <dgm:prSet presAssocID="{D39B6028-B2B2-4447-8904-37F6B48BF0A1}" presName="bgRect" presStyleLbl="alignNode1" presStyleIdx="1" presStyleCnt="3"/>
      <dgm:spPr/>
    </dgm:pt>
    <dgm:pt modelId="{9E73E2F8-7284-4F16-9A8F-8D66CC1460E2}" type="pres">
      <dgm:prSet presAssocID="{044B2BFD-6ED6-4D65-AF8B-8DD553EA43B9}" presName="sibTransNodeRect" presStyleLbl="alignNode1" presStyleIdx="1" presStyleCnt="3">
        <dgm:presLayoutVars>
          <dgm:chMax val="0"/>
          <dgm:bulletEnabled val="1"/>
        </dgm:presLayoutVars>
      </dgm:prSet>
      <dgm:spPr/>
    </dgm:pt>
    <dgm:pt modelId="{FFB2C85C-1630-451C-9164-2E917A587341}" type="pres">
      <dgm:prSet presAssocID="{D39B6028-B2B2-4447-8904-37F6B48BF0A1}" presName="nodeRect" presStyleLbl="alignNode1" presStyleIdx="1" presStyleCnt="3">
        <dgm:presLayoutVars>
          <dgm:bulletEnabled val="1"/>
        </dgm:presLayoutVars>
      </dgm:prSet>
      <dgm:spPr/>
    </dgm:pt>
    <dgm:pt modelId="{9964FEF5-4588-417B-A8B5-65CDCB52FA84}" type="pres">
      <dgm:prSet presAssocID="{044B2BFD-6ED6-4D65-AF8B-8DD553EA43B9}" presName="sibTrans" presStyleCnt="0"/>
      <dgm:spPr/>
    </dgm:pt>
    <dgm:pt modelId="{25086406-ACCE-4035-A74C-5E511486B748}" type="pres">
      <dgm:prSet presAssocID="{D45EF507-BCD5-400A-AAAB-ECE264A8D9AA}" presName="compositeNode" presStyleCnt="0">
        <dgm:presLayoutVars>
          <dgm:bulletEnabled val="1"/>
        </dgm:presLayoutVars>
      </dgm:prSet>
      <dgm:spPr/>
    </dgm:pt>
    <dgm:pt modelId="{2DCD2170-52ED-4D7D-82E5-CABA13DC91BD}" type="pres">
      <dgm:prSet presAssocID="{D45EF507-BCD5-400A-AAAB-ECE264A8D9AA}" presName="bgRect" presStyleLbl="alignNode1" presStyleIdx="2" presStyleCnt="3"/>
      <dgm:spPr/>
    </dgm:pt>
    <dgm:pt modelId="{219C4672-2254-4907-BC59-EC905C55FC1C}" type="pres">
      <dgm:prSet presAssocID="{97005FC2-E0A3-44D0-8EF9-370394F6EEB8}" presName="sibTransNodeRect" presStyleLbl="alignNode1" presStyleIdx="2" presStyleCnt="3">
        <dgm:presLayoutVars>
          <dgm:chMax val="0"/>
          <dgm:bulletEnabled val="1"/>
        </dgm:presLayoutVars>
      </dgm:prSet>
      <dgm:spPr/>
    </dgm:pt>
    <dgm:pt modelId="{686D8EE7-F3C6-4815-8382-C5AC1A876FD3}" type="pres">
      <dgm:prSet presAssocID="{D45EF507-BCD5-400A-AAAB-ECE264A8D9AA}" presName="nodeRect" presStyleLbl="alignNode1" presStyleIdx="2" presStyleCnt="3">
        <dgm:presLayoutVars>
          <dgm:bulletEnabled val="1"/>
        </dgm:presLayoutVars>
      </dgm:prSet>
      <dgm:spPr/>
    </dgm:pt>
  </dgm:ptLst>
  <dgm:cxnLst>
    <dgm:cxn modelId="{B3FF3F1A-302A-4D40-B066-B78822162590}" type="presOf" srcId="{9CD20018-7858-451A-8889-4FF6D779742E}" destId="{3F0383E4-C768-4A24-9C0B-ADE3E04C3AAC}" srcOrd="1" destOrd="0" presId="urn:microsoft.com/office/officeart/2016/7/layout/LinearBlockProcessNumbered"/>
    <dgm:cxn modelId="{7065CA1E-DD41-4988-B3F5-FA04D1616F37}" type="presOf" srcId="{D39B6028-B2B2-4447-8904-37F6B48BF0A1}" destId="{0B4D4A36-41D5-43CD-B6C3-6213EFEB8D8F}" srcOrd="0" destOrd="0" presId="urn:microsoft.com/office/officeart/2016/7/layout/LinearBlockProcessNumbered"/>
    <dgm:cxn modelId="{15A5143D-FD67-4F47-89B8-09F53C76C2A9}" srcId="{D3EE3C1F-8098-4473-91C7-1397988BA91F}" destId="{D45EF507-BCD5-400A-AAAB-ECE264A8D9AA}" srcOrd="2" destOrd="0" parTransId="{E0DA3BA1-54A9-420E-B8B4-49C89441B971}" sibTransId="{97005FC2-E0A3-44D0-8EF9-370394F6EEB8}"/>
    <dgm:cxn modelId="{AFAB7160-60B1-44CD-B3B7-6EFFD1869B60}" type="presOf" srcId="{D3EE3C1F-8098-4473-91C7-1397988BA91F}" destId="{E8DA0C3D-F08E-4D5C-9151-D9597E096528}" srcOrd="0" destOrd="0" presId="urn:microsoft.com/office/officeart/2016/7/layout/LinearBlockProcessNumbered"/>
    <dgm:cxn modelId="{D96A8062-2548-41AF-94CE-039DD94E4B85}" srcId="{D3EE3C1F-8098-4473-91C7-1397988BA91F}" destId="{9CD20018-7858-451A-8889-4FF6D779742E}" srcOrd="0" destOrd="0" parTransId="{F02940FB-E5EA-4E92-A350-289A9C637917}" sibTransId="{CFA7475C-BCED-4123-A9D6-78BBB03C3FE5}"/>
    <dgm:cxn modelId="{B959CF63-8BAB-4365-8AB8-BEC4AE34A98F}" type="presOf" srcId="{D45EF507-BCD5-400A-AAAB-ECE264A8D9AA}" destId="{2DCD2170-52ED-4D7D-82E5-CABA13DC91BD}" srcOrd="0" destOrd="0" presId="urn:microsoft.com/office/officeart/2016/7/layout/LinearBlockProcessNumbered"/>
    <dgm:cxn modelId="{65ABEAA3-046C-489E-972B-341846439561}" type="presOf" srcId="{9CD20018-7858-451A-8889-4FF6D779742E}" destId="{AEF2FA0F-58A5-4467-9E1A-F0F9104A5FE5}" srcOrd="0" destOrd="0" presId="urn:microsoft.com/office/officeart/2016/7/layout/LinearBlockProcessNumbered"/>
    <dgm:cxn modelId="{C6F325A6-A101-4FEE-962F-2B6C86B8663B}" srcId="{D3EE3C1F-8098-4473-91C7-1397988BA91F}" destId="{D39B6028-B2B2-4447-8904-37F6B48BF0A1}" srcOrd="1" destOrd="0" parTransId="{29ED68E5-0537-4F1A-9D86-2057A5BDC4E2}" sibTransId="{044B2BFD-6ED6-4D65-AF8B-8DD553EA43B9}"/>
    <dgm:cxn modelId="{DBCDB2CD-1268-4126-9C0E-89081DC86E0F}" type="presOf" srcId="{CFA7475C-BCED-4123-A9D6-78BBB03C3FE5}" destId="{C9CAE837-15BC-4630-9A47-33C2B786DBCA}" srcOrd="0" destOrd="0" presId="urn:microsoft.com/office/officeart/2016/7/layout/LinearBlockProcessNumbered"/>
    <dgm:cxn modelId="{1B1701DB-7782-468F-906E-88EFCC54D9CB}" type="presOf" srcId="{044B2BFD-6ED6-4D65-AF8B-8DD553EA43B9}" destId="{9E73E2F8-7284-4F16-9A8F-8D66CC1460E2}" srcOrd="0" destOrd="0" presId="urn:microsoft.com/office/officeart/2016/7/layout/LinearBlockProcessNumbered"/>
    <dgm:cxn modelId="{18974CDF-DC74-4D9E-A4E3-5345110525E7}" type="presOf" srcId="{97005FC2-E0A3-44D0-8EF9-370394F6EEB8}" destId="{219C4672-2254-4907-BC59-EC905C55FC1C}" srcOrd="0" destOrd="0" presId="urn:microsoft.com/office/officeart/2016/7/layout/LinearBlockProcessNumbered"/>
    <dgm:cxn modelId="{27529EE4-C9CA-4869-A7D0-619E7867A5F7}" type="presOf" srcId="{D45EF507-BCD5-400A-AAAB-ECE264A8D9AA}" destId="{686D8EE7-F3C6-4815-8382-C5AC1A876FD3}" srcOrd="1" destOrd="0" presId="urn:microsoft.com/office/officeart/2016/7/layout/LinearBlockProcessNumbered"/>
    <dgm:cxn modelId="{E5C33EF8-21D3-4D54-9FD4-445529195996}" type="presOf" srcId="{D39B6028-B2B2-4447-8904-37F6B48BF0A1}" destId="{FFB2C85C-1630-451C-9164-2E917A587341}" srcOrd="1" destOrd="0" presId="urn:microsoft.com/office/officeart/2016/7/layout/LinearBlockProcessNumbered"/>
    <dgm:cxn modelId="{572FA5BE-CB07-4D32-A99B-C6E8C82CB650}" type="presParOf" srcId="{E8DA0C3D-F08E-4D5C-9151-D9597E096528}" destId="{D166A1A8-BDA4-41D8-8998-B41ADF1CAEA3}" srcOrd="0" destOrd="0" presId="urn:microsoft.com/office/officeart/2016/7/layout/LinearBlockProcessNumbered"/>
    <dgm:cxn modelId="{75600EBB-F08F-431F-B70B-B0B90D1CD3A1}" type="presParOf" srcId="{D166A1A8-BDA4-41D8-8998-B41ADF1CAEA3}" destId="{AEF2FA0F-58A5-4467-9E1A-F0F9104A5FE5}" srcOrd="0" destOrd="0" presId="urn:microsoft.com/office/officeart/2016/7/layout/LinearBlockProcessNumbered"/>
    <dgm:cxn modelId="{8596A5EE-CF6F-4338-A045-28FAEA469CEA}" type="presParOf" srcId="{D166A1A8-BDA4-41D8-8998-B41ADF1CAEA3}" destId="{C9CAE837-15BC-4630-9A47-33C2B786DBCA}" srcOrd="1" destOrd="0" presId="urn:microsoft.com/office/officeart/2016/7/layout/LinearBlockProcessNumbered"/>
    <dgm:cxn modelId="{F743CCD0-CD13-4BB1-817A-E962732AA10B}" type="presParOf" srcId="{D166A1A8-BDA4-41D8-8998-B41ADF1CAEA3}" destId="{3F0383E4-C768-4A24-9C0B-ADE3E04C3AAC}" srcOrd="2" destOrd="0" presId="urn:microsoft.com/office/officeart/2016/7/layout/LinearBlockProcessNumbered"/>
    <dgm:cxn modelId="{D12985CF-87AB-49C7-8DBD-AE1085F84CBB}" type="presParOf" srcId="{E8DA0C3D-F08E-4D5C-9151-D9597E096528}" destId="{FFF47DC4-D664-47E1-B9A4-EBAE6EB5B32C}" srcOrd="1" destOrd="0" presId="urn:microsoft.com/office/officeart/2016/7/layout/LinearBlockProcessNumbered"/>
    <dgm:cxn modelId="{1A15B67F-2C19-4F58-A4F1-82A8F94C64E8}" type="presParOf" srcId="{E8DA0C3D-F08E-4D5C-9151-D9597E096528}" destId="{E2E81F40-0DBC-4B38-8F64-0E4196438640}" srcOrd="2" destOrd="0" presId="urn:microsoft.com/office/officeart/2016/7/layout/LinearBlockProcessNumbered"/>
    <dgm:cxn modelId="{C048865F-42AC-4D1E-9B95-6930400F0778}" type="presParOf" srcId="{E2E81F40-0DBC-4B38-8F64-0E4196438640}" destId="{0B4D4A36-41D5-43CD-B6C3-6213EFEB8D8F}" srcOrd="0" destOrd="0" presId="urn:microsoft.com/office/officeart/2016/7/layout/LinearBlockProcessNumbered"/>
    <dgm:cxn modelId="{57F2789B-7371-4721-B112-A377FB283762}" type="presParOf" srcId="{E2E81F40-0DBC-4B38-8F64-0E4196438640}" destId="{9E73E2F8-7284-4F16-9A8F-8D66CC1460E2}" srcOrd="1" destOrd="0" presId="urn:microsoft.com/office/officeart/2016/7/layout/LinearBlockProcessNumbered"/>
    <dgm:cxn modelId="{B83EC1E0-6AC2-4470-861E-C286BEBC8BAC}" type="presParOf" srcId="{E2E81F40-0DBC-4B38-8F64-0E4196438640}" destId="{FFB2C85C-1630-451C-9164-2E917A587341}" srcOrd="2" destOrd="0" presId="urn:microsoft.com/office/officeart/2016/7/layout/LinearBlockProcessNumbered"/>
    <dgm:cxn modelId="{A23FEA58-0833-4833-A77A-74DEB4CA6448}" type="presParOf" srcId="{E8DA0C3D-F08E-4D5C-9151-D9597E096528}" destId="{9964FEF5-4588-417B-A8B5-65CDCB52FA84}" srcOrd="3" destOrd="0" presId="urn:microsoft.com/office/officeart/2016/7/layout/LinearBlockProcessNumbered"/>
    <dgm:cxn modelId="{240E00B4-1403-4934-AC43-C543349B3565}" type="presParOf" srcId="{E8DA0C3D-F08E-4D5C-9151-D9597E096528}" destId="{25086406-ACCE-4035-A74C-5E511486B748}" srcOrd="4" destOrd="0" presId="urn:microsoft.com/office/officeart/2016/7/layout/LinearBlockProcessNumbered"/>
    <dgm:cxn modelId="{9EA4F0ED-AB8A-4219-B840-0D619B3471C3}" type="presParOf" srcId="{25086406-ACCE-4035-A74C-5E511486B748}" destId="{2DCD2170-52ED-4D7D-82E5-CABA13DC91BD}" srcOrd="0" destOrd="0" presId="urn:microsoft.com/office/officeart/2016/7/layout/LinearBlockProcessNumbered"/>
    <dgm:cxn modelId="{DF9B7080-AE2F-42EE-80FD-298716660696}" type="presParOf" srcId="{25086406-ACCE-4035-A74C-5E511486B748}" destId="{219C4672-2254-4907-BC59-EC905C55FC1C}" srcOrd="1" destOrd="0" presId="urn:microsoft.com/office/officeart/2016/7/layout/LinearBlockProcessNumbered"/>
    <dgm:cxn modelId="{11B8C0CA-C85C-462B-8E4C-169D858E5AB2}" type="presParOf" srcId="{25086406-ACCE-4035-A74C-5E511486B748}" destId="{686D8EE7-F3C6-4815-8382-C5AC1A876FD3}" srcOrd="2" destOrd="0" presId="urn:microsoft.com/office/officeart/2016/7/layout/LinearBlockProcessNumbered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EF2FA0F-58A5-4467-9E1A-F0F9104A5FE5}">
      <dsp:nvSpPr>
        <dsp:cNvPr id="0" name=""/>
        <dsp:cNvSpPr/>
      </dsp:nvSpPr>
      <dsp:spPr>
        <a:xfrm>
          <a:off x="771" y="24471"/>
          <a:ext cx="3123772" cy="3748526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8559" tIns="0" rIns="308559" bIns="33020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ja-JP" altLang="en-US" sz="2800" b="1" kern="1200" dirty="0"/>
            <a:t>コーディング</a:t>
          </a:r>
          <a:r>
            <a:rPr lang="ja-JP" sz="2800" b="1" kern="1200" dirty="0"/>
            <a:t>	</a:t>
          </a:r>
          <a:endParaRPr lang="en-US" sz="2800" b="1" kern="1200" dirty="0"/>
        </a:p>
      </dsp:txBody>
      <dsp:txXfrm>
        <a:off x="771" y="1523882"/>
        <a:ext cx="3123772" cy="2249116"/>
      </dsp:txXfrm>
    </dsp:sp>
    <dsp:sp modelId="{C9CAE837-15BC-4630-9A47-33C2B786DBCA}">
      <dsp:nvSpPr>
        <dsp:cNvPr id="0" name=""/>
        <dsp:cNvSpPr/>
      </dsp:nvSpPr>
      <dsp:spPr>
        <a:xfrm>
          <a:off x="771" y="24471"/>
          <a:ext cx="3123772" cy="1499410"/>
        </a:xfrm>
        <a:prstGeom prst="rect">
          <a:avLst/>
        </a:prstGeom>
        <a:noFill/>
        <a:ln w="1905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8559" tIns="165100" rIns="308559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01</a:t>
          </a:r>
        </a:p>
      </dsp:txBody>
      <dsp:txXfrm>
        <a:off x="771" y="24471"/>
        <a:ext cx="3123772" cy="1499410"/>
      </dsp:txXfrm>
    </dsp:sp>
    <dsp:sp modelId="{0B4D4A36-41D5-43CD-B6C3-6213EFEB8D8F}">
      <dsp:nvSpPr>
        <dsp:cNvPr id="0" name=""/>
        <dsp:cNvSpPr/>
      </dsp:nvSpPr>
      <dsp:spPr>
        <a:xfrm>
          <a:off x="3374445" y="24471"/>
          <a:ext cx="3123772" cy="3748526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8559" tIns="0" rIns="308559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ja-JP" altLang="en-US" sz="2600" kern="1200" dirty="0"/>
            <a:t>話し合い</a:t>
          </a:r>
          <a:r>
            <a:rPr lang="ja-JP" sz="2600" kern="1200" dirty="0"/>
            <a:t>	</a:t>
          </a:r>
          <a:endParaRPr lang="en-US" sz="2600" kern="1200" dirty="0"/>
        </a:p>
      </dsp:txBody>
      <dsp:txXfrm>
        <a:off x="3374445" y="1523882"/>
        <a:ext cx="3123772" cy="2249116"/>
      </dsp:txXfrm>
    </dsp:sp>
    <dsp:sp modelId="{9E73E2F8-7284-4F16-9A8F-8D66CC1460E2}">
      <dsp:nvSpPr>
        <dsp:cNvPr id="0" name=""/>
        <dsp:cNvSpPr/>
      </dsp:nvSpPr>
      <dsp:spPr>
        <a:xfrm>
          <a:off x="3374445" y="24471"/>
          <a:ext cx="3123772" cy="1499410"/>
        </a:xfrm>
        <a:prstGeom prst="rect">
          <a:avLst/>
        </a:prstGeom>
        <a:noFill/>
        <a:ln w="1905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8559" tIns="165100" rIns="308559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02</a:t>
          </a:r>
        </a:p>
      </dsp:txBody>
      <dsp:txXfrm>
        <a:off x="3374445" y="24471"/>
        <a:ext cx="3123772" cy="1499410"/>
      </dsp:txXfrm>
    </dsp:sp>
    <dsp:sp modelId="{2DCD2170-52ED-4D7D-82E5-CABA13DC91BD}">
      <dsp:nvSpPr>
        <dsp:cNvPr id="0" name=""/>
        <dsp:cNvSpPr/>
      </dsp:nvSpPr>
      <dsp:spPr>
        <a:xfrm>
          <a:off x="6748119" y="24471"/>
          <a:ext cx="3123772" cy="3748526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8559" tIns="0" rIns="308559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ja-JP" altLang="en-US" sz="2600" kern="1200" dirty="0"/>
            <a:t>作業の進め方</a:t>
          </a:r>
          <a:r>
            <a:rPr lang="ja-JP" sz="2600" kern="1200" dirty="0"/>
            <a:t>				</a:t>
          </a:r>
          <a:endParaRPr lang="en-US" sz="2600" kern="1200" dirty="0"/>
        </a:p>
      </dsp:txBody>
      <dsp:txXfrm>
        <a:off x="6748119" y="1523882"/>
        <a:ext cx="3123772" cy="2249116"/>
      </dsp:txXfrm>
    </dsp:sp>
    <dsp:sp modelId="{219C4672-2254-4907-BC59-EC905C55FC1C}">
      <dsp:nvSpPr>
        <dsp:cNvPr id="0" name=""/>
        <dsp:cNvSpPr/>
      </dsp:nvSpPr>
      <dsp:spPr>
        <a:xfrm>
          <a:off x="6748119" y="24471"/>
          <a:ext cx="3123772" cy="1499410"/>
        </a:xfrm>
        <a:prstGeom prst="rect">
          <a:avLst/>
        </a:prstGeom>
        <a:noFill/>
        <a:ln w="1905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8559" tIns="165100" rIns="308559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03</a:t>
          </a:r>
        </a:p>
      </dsp:txBody>
      <dsp:txXfrm>
        <a:off x="6748119" y="24471"/>
        <a:ext cx="3123772" cy="149941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LinearBlockProcessNumbered">
  <dgm:title val="Linear Block Process Numbered"/>
  <dgm:desc val="Used to show a progression; a timeline; sequential steps in a task, process, or workflow; or to emphasize movement or direction. Automatic numbers have been introduced to show the steps of the process. Level 1 text and Level 2 text both appears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01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02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03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  <dgm:param type="parTxRTL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1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3a75f56c9b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13a75f56c9b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37e2bf72ee_1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/>
              <a:t>ここ、文字多い</a:t>
            </a:r>
            <a:endParaRPr/>
          </a:p>
        </p:txBody>
      </p:sp>
      <p:sp>
        <p:nvSpPr>
          <p:cNvPr id="239" name="Google Shape;239;g137e2bf72ee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37e2bf72ee_1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/>
              <a:t>ここ、文字多い</a:t>
            </a:r>
            <a:endParaRPr/>
          </a:p>
        </p:txBody>
      </p:sp>
      <p:sp>
        <p:nvSpPr>
          <p:cNvPr id="239" name="Google Shape;239;g137e2bf72ee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135444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13a75f56c9b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13a75f56c9b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137e2bf72ee_5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137e2bf72ee_5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37e2bf72ee_8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g137e2bf72ee_8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37e2bf72ee_1_5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g137e2bf72ee_1_5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3a75f56c9b_0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g13a75f56c9b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13a75f56c9b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13a75f56c9b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37e2bf72ee_6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137e2bf72ee_6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37e2bf72ee_1_4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137e2bf72ee_1_4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13a75f56c9b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13a75f56c9b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7662275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4013073991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998429958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943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body" idx="1"/>
          </p:nvPr>
        </p:nvSpPr>
        <p:spPr>
          <a:xfrm>
            <a:off x="415600" y="1688433"/>
            <a:ext cx="11360700" cy="4403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 rtl="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rtl="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rtl="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rtl="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rtl="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rtl="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772155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kumimoji="0" lang="en-US" sz="7200" b="1" i="0" u="none" strike="noStrike" kern="1200" cap="all" spc="0" normalizeH="0" baseline="0" dirty="0">
                <a:ln w="15875">
                  <a:solidFill>
                    <a:sysClr val="window" lastClr="FFFFFF"/>
                  </a:solidFill>
                </a:ln>
                <a:solidFill>
                  <a:srgbClr val="DF5327"/>
                </a:solidFill>
                <a:effectLst>
                  <a:outerShdw dist="38100" dir="2700000" algn="tl" rotWithShape="0">
                    <a:srgbClr val="DF5327"/>
                  </a:outerShdw>
                </a:effectLst>
                <a:uLnTx/>
                <a:uFillTx/>
                <a:latin typeface="+mj-lt"/>
                <a:ea typeface="+mn-ea"/>
                <a:cs typeface="+mn-cs"/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accent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endParaRPr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endParaRPr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‹#›</a:t>
            </a:fld>
            <a:endParaRPr lang="ja-JP" alt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875905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4127478352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</p:spPr>
        <p:txBody>
          <a:bodyPr anchor="b">
            <a:noAutofit/>
          </a:bodyPr>
          <a:lstStyle>
            <a:lvl1pPr marL="0" algn="ctr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kumimoji="0" lang="en-US" sz="7200" b="1" i="0" u="none" strike="noStrike" kern="1200" cap="all" spc="0" normalizeH="0" baseline="0" dirty="0">
                <a:ln w="15875">
                  <a:solidFill>
                    <a:sysClr val="window" lastClr="FFFFFF"/>
                  </a:solidFill>
                </a:ln>
                <a:solidFill>
                  <a:srgbClr val="DF5327"/>
                </a:solidFill>
                <a:effectLst>
                  <a:outerShdw dist="38100" dir="2700000" algn="tl" rotWithShape="0">
                    <a:srgbClr val="DF5327"/>
                  </a:outerShdw>
                </a:effectLst>
                <a:uLnTx/>
                <a:uFillTx/>
                <a:latin typeface="Corbel" pitchFamily="34" charset="0"/>
                <a:ea typeface="+mn-ea"/>
                <a:cs typeface="+mn-cs"/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‹#›</a:t>
            </a:fld>
            <a:endParaRPr lang="ja-JP" alt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667393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544761442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386048267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89745351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8691938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343844268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018889148"/>
      </p:ext>
    </p:extLst>
  </p:cSld>
  <p:clrMapOvr>
    <a:masterClrMapping/>
  </p:clrMapOvr>
  <p:hf sldNum="0"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783087461"/>
      </p:ext>
    </p:extLst>
  </p:cSld>
  <p:clrMapOvr>
    <a:masterClrMapping/>
  </p:clrMapOvr>
  <p:hf sldNum="0"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172177839"/>
      </p:ext>
    </p:extLst>
  </p:cSld>
  <p:clrMapOvr>
    <a:masterClrMapping/>
  </p:clrMapOvr>
  <p:hf sldNum="0"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900953834"/>
      </p:ext>
    </p:extLst>
  </p:cSld>
  <p:clrMapOvr>
    <a:masterClrMapping/>
  </p:clrMapOvr>
  <p:hf sldNum="0"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943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body" idx="1"/>
          </p:nvPr>
        </p:nvSpPr>
        <p:spPr>
          <a:xfrm>
            <a:off x="415600" y="1688433"/>
            <a:ext cx="11360700" cy="4403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 rtl="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rtl="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rtl="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rtl="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rtl="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rtl="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836508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3575917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820548222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‹#›</a:t>
            </a:fld>
            <a:endParaRPr lang="ja-JP" alt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6282152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‹#›</a:t>
            </a:fld>
            <a:endParaRPr lang="ja-JP" alt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1150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75853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336983885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599889127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9705788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2" r:id="rId1"/>
    <p:sldLayoutId id="2147483833" r:id="rId2"/>
    <p:sldLayoutId id="2147483834" r:id="rId3"/>
    <p:sldLayoutId id="2147483835" r:id="rId4"/>
    <p:sldLayoutId id="2147483836" r:id="rId5"/>
    <p:sldLayoutId id="2147483837" r:id="rId6"/>
    <p:sldLayoutId id="2147483838" r:id="rId7"/>
    <p:sldLayoutId id="2147483839" r:id="rId8"/>
    <p:sldLayoutId id="2147483840" r:id="rId9"/>
    <p:sldLayoutId id="2147483841" r:id="rId10"/>
    <p:sldLayoutId id="2147483842" r:id="rId11"/>
    <p:sldLayoutId id="2147483843" r:id="rId1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endParaRPr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1"/>
                </a:solidFill>
              </a:defRPr>
            </a:lvl1pPr>
          </a:lstStyle>
          <a:p>
            <a:endParaRPr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41741422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67" r:id="rId1"/>
    <p:sldLayoutId id="2147484568" r:id="rId2"/>
    <p:sldLayoutId id="2147484569" r:id="rId3"/>
    <p:sldLayoutId id="2147484570" r:id="rId4"/>
    <p:sldLayoutId id="2147484571" r:id="rId5"/>
    <p:sldLayoutId id="2147484572" r:id="rId6"/>
    <p:sldLayoutId id="2147484573" r:id="rId7"/>
    <p:sldLayoutId id="2147484574" r:id="rId8"/>
    <p:sldLayoutId id="2147484575" r:id="rId9"/>
    <p:sldLayoutId id="2147484576" r:id="rId10"/>
    <p:sldLayoutId id="2147484577" r:id="rId11"/>
    <p:sldLayoutId id="2147484578" r:id="rId1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0" hangingPunct="1">
        <a:lnSpc>
          <a:spcPct val="90000"/>
        </a:lnSpc>
        <a:spcBef>
          <a:spcPts val="1400"/>
        </a:spcBef>
        <a:buClr>
          <a:schemeClr val="accent1"/>
        </a:buClr>
        <a:buSzPct val="80000"/>
        <a:buFont typeface="Corbel" pitchFamily="34" charset="0"/>
        <a:buChar char="•"/>
        <a:defRPr kumimoji="1" sz="22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kumimoji="1" sz="20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kumimoji="1" sz="18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kumimoji="1" sz="16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kumimoji="1" sz="16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kumimoji="1" sz="16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kumimoji="1" sz="16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kumimoji="1" sz="16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kumimoji="1" sz="16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image" Target="../media/image1.jpg"/><Relationship Id="rId7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4.jpg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6"/>
          <p:cNvSpPr txBox="1">
            <a:spLocks noGrp="1"/>
          </p:cNvSpPr>
          <p:nvPr>
            <p:ph type="ctrTitle"/>
          </p:nvPr>
        </p:nvSpPr>
        <p:spPr>
          <a:xfrm>
            <a:off x="1262728" y="304564"/>
            <a:ext cx="9638443" cy="3339303"/>
          </a:xfrm>
          <a:prstGeom prst="rect">
            <a:avLst/>
          </a:prstGeom>
          <a:ln>
            <a:noFill/>
          </a:ln>
        </p:spPr>
        <p:txBody>
          <a:bodyPr spcFirstLastPara="1" lIns="91425" tIns="45700" rIns="91425" bIns="45700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1D1C1D"/>
              </a:buClr>
              <a:buSzPts val="4400"/>
              <a:buFont typeface="Arial"/>
              <a:buNone/>
            </a:pPr>
            <a:r>
              <a:rPr lang="en-US" altLang="ja-JP" sz="5000" b="1" i="0" dirty="0">
                <a:latin typeface="+mn-ea"/>
                <a:ea typeface="+mn-ea"/>
                <a:cs typeface="Arial"/>
                <a:sym typeface="Arial"/>
              </a:rPr>
              <a:t>Web</a:t>
            </a:r>
            <a:r>
              <a:rPr lang="ja-JP" altLang="en-US" sz="5000" b="1" i="0" dirty="0">
                <a:latin typeface="+mn-ea"/>
                <a:ea typeface="+mn-ea"/>
                <a:cs typeface="Arial"/>
                <a:sym typeface="Arial"/>
              </a:rPr>
              <a:t>アプリコース成果発表会</a:t>
            </a:r>
            <a:endParaRPr lang="ja-JP" altLang="en-US" sz="5000" dirty="0">
              <a:latin typeface="+mn-ea"/>
              <a:ea typeface="+mn-ea"/>
            </a:endParaRPr>
          </a:p>
        </p:txBody>
      </p:sp>
      <p:sp>
        <p:nvSpPr>
          <p:cNvPr id="148" name="Google Shape;148;p26"/>
          <p:cNvSpPr txBox="1">
            <a:spLocks noGrp="1"/>
          </p:cNvSpPr>
          <p:nvPr>
            <p:ph type="subTitle" idx="1"/>
          </p:nvPr>
        </p:nvSpPr>
        <p:spPr>
          <a:xfrm>
            <a:off x="2897944" y="4051496"/>
            <a:ext cx="7595265" cy="1961168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 marL="914400" lvl="0" indent="457200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ct val="75000"/>
              <a:buNone/>
            </a:pPr>
            <a:endParaRPr lang="en-US" sz="800" dirty="0"/>
          </a:p>
          <a:p>
            <a:pPr marL="914400" lvl="0" indent="457200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ct val="75000"/>
              <a:buNone/>
            </a:pPr>
            <a:r>
              <a:rPr lang="en-US" altLang="ja-JP" sz="4600" dirty="0">
                <a:solidFill>
                  <a:schemeClr val="accent6"/>
                </a:solidFill>
                <a:latin typeface="HGS行書体" panose="03000600000000000000" pitchFamily="66" charset="-128"/>
                <a:ea typeface="HGS行書体" panose="03000600000000000000" pitchFamily="66" charset="-128"/>
              </a:rPr>
              <a:t>A-1</a:t>
            </a:r>
            <a:r>
              <a:rPr lang="ja-JP" altLang="en-US" sz="4600" dirty="0">
                <a:solidFill>
                  <a:schemeClr val="accent6"/>
                </a:solidFill>
                <a:latin typeface="HGS行書体" panose="03000600000000000000" pitchFamily="66" charset="-128"/>
                <a:ea typeface="HGS行書体" panose="03000600000000000000" pitchFamily="66" charset="-128"/>
              </a:rPr>
              <a:t>　麹町初夏の陣</a:t>
            </a:r>
          </a:p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ct val="75000"/>
              <a:buNone/>
            </a:pPr>
            <a:endParaRPr lang="ja-JP" altLang="en-US" sz="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1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7" grpId="0"/>
      <p:bldP spid="148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5825" y="3863554"/>
            <a:ext cx="3951151" cy="2947397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36"/>
          <p:cNvSpPr/>
          <p:nvPr/>
        </p:nvSpPr>
        <p:spPr>
          <a:xfrm>
            <a:off x="3213337" y="4998304"/>
            <a:ext cx="6550308" cy="1663308"/>
          </a:xfrm>
          <a:prstGeom prst="cloud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1800" b="1" dirty="0"/>
              <a:t>LunchBoxを使うことで</a:t>
            </a:r>
            <a:endParaRPr sz="1800" b="1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1800" b="1" dirty="0"/>
              <a:t>同期とも上司ともコミュニケーションをとるきっかけに！</a:t>
            </a:r>
            <a:endParaRPr sz="1800" b="1" dirty="0"/>
          </a:p>
        </p:txBody>
      </p:sp>
      <p:pic>
        <p:nvPicPr>
          <p:cNvPr id="3" name="図 2" descr="ロゴ, 会社名&#10;&#10;自動的に生成された説明">
            <a:extLst>
              <a:ext uri="{FF2B5EF4-FFF2-40B4-BE49-F238E27FC236}">
                <a16:creationId xmlns:a16="http://schemas.microsoft.com/office/drawing/2014/main" id="{3C900B5D-8C8D-37C6-BEB4-FE2472A411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31075" y="140441"/>
            <a:ext cx="2063262" cy="2063262"/>
          </a:xfrm>
          <a:prstGeom prst="rect">
            <a:avLst/>
          </a:prstGeom>
        </p:spPr>
      </p:pic>
      <p:sp>
        <p:nvSpPr>
          <p:cNvPr id="4" name="楕円 3">
            <a:extLst>
              <a:ext uri="{FF2B5EF4-FFF2-40B4-BE49-F238E27FC236}">
                <a16:creationId xmlns:a16="http://schemas.microsoft.com/office/drawing/2014/main" id="{2ACF5783-C58A-B597-F1E3-9FB7305410CD}"/>
              </a:ext>
            </a:extLst>
          </p:cNvPr>
          <p:cNvSpPr/>
          <p:nvPr/>
        </p:nvSpPr>
        <p:spPr>
          <a:xfrm>
            <a:off x="909670" y="1666696"/>
            <a:ext cx="2912012" cy="1762304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ランチの投稿</a:t>
            </a:r>
          </a:p>
        </p:txBody>
      </p:sp>
      <p:sp>
        <p:nvSpPr>
          <p:cNvPr id="13" name="楕円 12">
            <a:extLst>
              <a:ext uri="{FF2B5EF4-FFF2-40B4-BE49-F238E27FC236}">
                <a16:creationId xmlns:a16="http://schemas.microsoft.com/office/drawing/2014/main" id="{5CC359D4-AC01-0F55-274B-8362EFA61D73}"/>
              </a:ext>
            </a:extLst>
          </p:cNvPr>
          <p:cNvSpPr/>
          <p:nvPr/>
        </p:nvSpPr>
        <p:spPr>
          <a:xfrm>
            <a:off x="3576479" y="3007429"/>
            <a:ext cx="2912012" cy="1762304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コメント・</a:t>
            </a:r>
            <a:endParaRPr kumimoji="1" lang="en-US" altLang="ja-JP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kumimoji="1" lang="ja-JP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リアクション</a:t>
            </a:r>
          </a:p>
        </p:txBody>
      </p:sp>
      <p:sp>
        <p:nvSpPr>
          <p:cNvPr id="16" name="楕円 15">
            <a:extLst>
              <a:ext uri="{FF2B5EF4-FFF2-40B4-BE49-F238E27FC236}">
                <a16:creationId xmlns:a16="http://schemas.microsoft.com/office/drawing/2014/main" id="{7031CE20-9B14-CE9C-6878-AF13B6871628}"/>
              </a:ext>
            </a:extLst>
          </p:cNvPr>
          <p:cNvSpPr/>
          <p:nvPr/>
        </p:nvSpPr>
        <p:spPr>
          <a:xfrm>
            <a:off x="6172993" y="1654194"/>
            <a:ext cx="2912012" cy="1762304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行きたいお店のリスト化</a:t>
            </a:r>
          </a:p>
        </p:txBody>
      </p:sp>
      <p:sp>
        <p:nvSpPr>
          <p:cNvPr id="17" name="楕円 16">
            <a:extLst>
              <a:ext uri="{FF2B5EF4-FFF2-40B4-BE49-F238E27FC236}">
                <a16:creationId xmlns:a16="http://schemas.microsoft.com/office/drawing/2014/main" id="{28F312C2-E543-DDBC-542A-23EF70B4B0CD}"/>
              </a:ext>
            </a:extLst>
          </p:cNvPr>
          <p:cNvSpPr/>
          <p:nvPr/>
        </p:nvSpPr>
        <p:spPr>
          <a:xfrm>
            <a:off x="8982325" y="3086661"/>
            <a:ext cx="2912012" cy="1762304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投稿の検索</a:t>
            </a:r>
          </a:p>
        </p:txBody>
      </p:sp>
      <p:sp>
        <p:nvSpPr>
          <p:cNvPr id="12" name="Google Shape;153;p27">
            <a:extLst>
              <a:ext uri="{FF2B5EF4-FFF2-40B4-BE49-F238E27FC236}">
                <a16:creationId xmlns:a16="http://schemas.microsoft.com/office/drawing/2014/main" id="{E91453C0-14B2-AAC7-CC89-2EE05829BBE2}"/>
              </a:ext>
            </a:extLst>
          </p:cNvPr>
          <p:cNvSpPr txBox="1">
            <a:spLocks/>
          </p:cNvSpPr>
          <p:nvPr/>
        </p:nvSpPr>
        <p:spPr>
          <a:xfrm>
            <a:off x="542259" y="489800"/>
            <a:ext cx="11360700" cy="9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PT Sans Narrow"/>
              <a:buNone/>
              <a:defRPr sz="48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PT Sans Narrow"/>
              <a:buNone/>
              <a:defRPr sz="48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PT Sans Narrow"/>
              <a:buNone/>
              <a:defRPr sz="48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PT Sans Narrow"/>
              <a:buNone/>
              <a:defRPr sz="48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PT Sans Narrow"/>
              <a:buNone/>
              <a:defRPr sz="48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PT Sans Narrow"/>
              <a:buNone/>
              <a:defRPr sz="48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PT Sans Narrow"/>
              <a:buNone/>
              <a:defRPr sz="48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PT Sans Narrow"/>
              <a:buNone/>
              <a:defRPr sz="48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PT Sans Narrow"/>
              <a:buNone/>
              <a:defRPr sz="48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E8D9"/>
              </a:buClr>
              <a:buSzPts val="4400"/>
              <a:buFont typeface="Arial"/>
              <a:buNone/>
              <a:tabLst/>
              <a:defRPr/>
            </a:pPr>
            <a:r>
              <a:rPr lang="ja-JP" altLang="en-US" kern="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５</a:t>
            </a:r>
            <a:r>
              <a:rPr kumimoji="0" lang="ja-JP" altLang="en-US" sz="48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HGP創英角ｺﾞｼｯｸUB" panose="020B0900000000000000" pitchFamily="50" charset="-128"/>
                <a:ea typeface="HGP創英角ｺﾞｼｯｸUB" panose="020B0900000000000000" pitchFamily="50" charset="-128"/>
                <a:sym typeface="PT Sans Narrow"/>
              </a:rPr>
              <a:t>．基本機能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3" grpId="0" animBg="1"/>
      <p:bldP spid="16" grpId="0" animBg="1"/>
      <p:bldP spid="1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 descr="ロゴ, 会社名&#10;&#10;自動的に生成された説明">
            <a:extLst>
              <a:ext uri="{FF2B5EF4-FFF2-40B4-BE49-F238E27FC236}">
                <a16:creationId xmlns:a16="http://schemas.microsoft.com/office/drawing/2014/main" id="{A628AB74-EFE0-9B4A-8B86-91BB2E563A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3617" y="220167"/>
            <a:ext cx="2063262" cy="2063262"/>
          </a:xfrm>
          <a:prstGeom prst="rect">
            <a:avLst/>
          </a:prstGeom>
        </p:spPr>
      </p:pic>
      <p:graphicFrame>
        <p:nvGraphicFramePr>
          <p:cNvPr id="6" name="表 6">
            <a:extLst>
              <a:ext uri="{FF2B5EF4-FFF2-40B4-BE49-F238E27FC236}">
                <a16:creationId xmlns:a16="http://schemas.microsoft.com/office/drawing/2014/main" id="{B9689E9B-7872-3D01-E16A-1D4FD48C6A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5767288"/>
              </p:ext>
            </p:extLst>
          </p:nvPr>
        </p:nvGraphicFramePr>
        <p:xfrm>
          <a:off x="1392702" y="2823647"/>
          <a:ext cx="9876118" cy="31489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7402">
                  <a:extLst>
                    <a:ext uri="{9D8B030D-6E8A-4147-A177-3AD203B41FA5}">
                      <a16:colId xmlns:a16="http://schemas.microsoft.com/office/drawing/2014/main" val="3080406401"/>
                    </a:ext>
                  </a:extLst>
                </a:gridCol>
                <a:gridCol w="2821580">
                  <a:extLst>
                    <a:ext uri="{9D8B030D-6E8A-4147-A177-3AD203B41FA5}">
                      <a16:colId xmlns:a16="http://schemas.microsoft.com/office/drawing/2014/main" val="574375393"/>
                    </a:ext>
                  </a:extLst>
                </a:gridCol>
                <a:gridCol w="2465659">
                  <a:extLst>
                    <a:ext uri="{9D8B030D-6E8A-4147-A177-3AD203B41FA5}">
                      <a16:colId xmlns:a16="http://schemas.microsoft.com/office/drawing/2014/main" val="905593608"/>
                    </a:ext>
                  </a:extLst>
                </a:gridCol>
                <a:gridCol w="2481477">
                  <a:extLst>
                    <a:ext uri="{9D8B030D-6E8A-4147-A177-3AD203B41FA5}">
                      <a16:colId xmlns:a16="http://schemas.microsoft.com/office/drawing/2014/main" val="250089102"/>
                    </a:ext>
                  </a:extLst>
                </a:gridCol>
              </a:tblGrid>
              <a:tr h="993711"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000" b="1" dirty="0"/>
                        <a:t>従来の</a:t>
                      </a:r>
                      <a:endParaRPr kumimoji="1" lang="en-US" altLang="ja-JP" sz="2000" b="1" dirty="0"/>
                    </a:p>
                    <a:p>
                      <a:pPr algn="ctr"/>
                      <a:r>
                        <a:rPr kumimoji="1" lang="ja-JP" altLang="en-US" sz="2000" b="1" dirty="0"/>
                        <a:t>グルメレビューアプリ</a:t>
                      </a:r>
                    </a:p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kumimoji="1" lang="en-US" altLang="ja-JP" sz="2800" b="0" dirty="0"/>
                        <a:t>SNS</a:t>
                      </a:r>
                      <a:endParaRPr kumimoji="1" lang="ja-JP" altLang="en-US" sz="2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kumimoji="1" lang="en-US" altLang="ja-JP" sz="2800" b="0" dirty="0" err="1"/>
                        <a:t>LunchBox</a:t>
                      </a:r>
                      <a:endParaRPr kumimoji="1" lang="ja-JP" altLang="en-US" sz="28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4122453"/>
                  </a:ext>
                </a:extLst>
              </a:tr>
              <a:tr h="71842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kumimoji="1" lang="ja-JP" altLang="en-US" sz="2400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ユーザー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kumimoji="1" lang="ja-JP" altLang="en-US" sz="2200" b="1" dirty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不特定多数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kumimoji="1" lang="ja-JP" altLang="en-US" sz="2200" b="1" dirty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不特定多数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kumimoji="1" lang="ja-JP" altLang="en-US" sz="2200" b="1" dirty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社内の人のみ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136205"/>
                  </a:ext>
                </a:extLst>
              </a:tr>
              <a:tr h="71842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kumimoji="1" lang="ja-JP" altLang="en-US" sz="2400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投稿内容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kumimoji="1" lang="ja-JP" altLang="en-US" sz="2200" b="1" dirty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外食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kumimoji="1" lang="ja-JP" altLang="en-US" sz="2200" b="1" dirty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ジャンル問わず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kumimoji="1" lang="ja-JP" altLang="en-US" sz="2200" b="1" dirty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外食・自炊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7365160"/>
                  </a:ext>
                </a:extLst>
              </a:tr>
              <a:tr h="71842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kumimoji="1" lang="ja-JP" altLang="en-US" sz="2400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情報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kumimoji="1" lang="ja-JP" altLang="en-US" sz="2200" b="1" dirty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全国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kumimoji="1" lang="ja-JP" altLang="en-US" sz="2200" b="1" dirty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全国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kumimoji="1" lang="ja-JP" altLang="en-US" sz="2200" b="1" dirty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会社の近隣が中心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2923528"/>
                  </a:ext>
                </a:extLst>
              </a:tr>
            </a:tbl>
          </a:graphicData>
        </a:graphic>
      </p:graphicFrame>
      <p:sp>
        <p:nvSpPr>
          <p:cNvPr id="7" name="Google Shape;153;p27">
            <a:extLst>
              <a:ext uri="{FF2B5EF4-FFF2-40B4-BE49-F238E27FC236}">
                <a16:creationId xmlns:a16="http://schemas.microsoft.com/office/drawing/2014/main" id="{037B9B44-4DFA-61E2-02E1-79F2EFA55395}"/>
              </a:ext>
            </a:extLst>
          </p:cNvPr>
          <p:cNvSpPr txBox="1">
            <a:spLocks/>
          </p:cNvSpPr>
          <p:nvPr/>
        </p:nvSpPr>
        <p:spPr>
          <a:xfrm>
            <a:off x="542259" y="489800"/>
            <a:ext cx="11360700" cy="9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PT Sans Narrow"/>
              <a:buNone/>
              <a:defRPr sz="48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PT Sans Narrow"/>
              <a:buNone/>
              <a:defRPr sz="48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PT Sans Narrow"/>
              <a:buNone/>
              <a:defRPr sz="48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PT Sans Narrow"/>
              <a:buNone/>
              <a:defRPr sz="48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PT Sans Narrow"/>
              <a:buNone/>
              <a:defRPr sz="48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PT Sans Narrow"/>
              <a:buNone/>
              <a:defRPr sz="48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PT Sans Narrow"/>
              <a:buNone/>
              <a:defRPr sz="48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PT Sans Narrow"/>
              <a:buNone/>
              <a:defRPr sz="48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PT Sans Narrow"/>
              <a:buNone/>
              <a:defRPr sz="48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E8D9"/>
              </a:buClr>
              <a:buSzPts val="4400"/>
              <a:buFont typeface="Arial"/>
              <a:buNone/>
              <a:tabLst/>
              <a:defRPr/>
            </a:pPr>
            <a:r>
              <a:rPr kumimoji="0" lang="ja-JP" altLang="en-US" sz="48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HGP創英角ｺﾞｼｯｸUB" panose="020B0900000000000000" pitchFamily="50" charset="-128"/>
                <a:ea typeface="HGP創英角ｺﾞｼｯｸUB" panose="020B0900000000000000" pitchFamily="50" charset="-128"/>
                <a:sym typeface="PT Sans Narrow"/>
              </a:rPr>
              <a:t>従来のアプリと比較すると</a:t>
            </a:r>
            <a:r>
              <a:rPr kumimoji="0" lang="en-US" altLang="ja-JP" sz="48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HGP創英角ｺﾞｼｯｸUB" panose="020B0900000000000000" pitchFamily="50" charset="-128"/>
                <a:ea typeface="HGP創英角ｺﾞｼｯｸUB" panose="020B0900000000000000" pitchFamily="50" charset="-128"/>
                <a:sym typeface="PT Sans Narrow"/>
              </a:rPr>
              <a:t>…</a:t>
            </a:r>
            <a:endParaRPr kumimoji="0" lang="ja-JP" altLang="en-US" sz="48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HGP創英角ｺﾞｼｯｸUB" panose="020B0900000000000000" pitchFamily="50" charset="-128"/>
              <a:ea typeface="HGP創英角ｺﾞｼｯｸUB" panose="020B0900000000000000" pitchFamily="50" charset="-128"/>
              <a:sym typeface="PT Sans Narrow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8"/>
          <p:cNvSpPr txBox="1">
            <a:spLocks noGrp="1"/>
          </p:cNvSpPr>
          <p:nvPr>
            <p:ph idx="1"/>
          </p:nvPr>
        </p:nvSpPr>
        <p:spPr>
          <a:xfrm>
            <a:off x="357125" y="432125"/>
            <a:ext cx="11772000" cy="57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5080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30"/>
              <a:buNone/>
            </a:pPr>
            <a:endParaRPr sz="3077"/>
          </a:p>
          <a:p>
            <a:pPr marL="177800" lvl="0" indent="0" algn="l" rtl="0">
              <a:lnSpc>
                <a:spcPct val="7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330"/>
              <a:buNone/>
            </a:pPr>
            <a:endParaRPr sz="1140"/>
          </a:p>
        </p:txBody>
      </p:sp>
      <p:sp>
        <p:nvSpPr>
          <p:cNvPr id="244" name="Google Shape;244;p38"/>
          <p:cNvSpPr txBox="1">
            <a:spLocks noGrp="1"/>
          </p:cNvSpPr>
          <p:nvPr>
            <p:ph type="body" idx="4294967295"/>
          </p:nvPr>
        </p:nvSpPr>
        <p:spPr>
          <a:xfrm>
            <a:off x="1018763" y="2247986"/>
            <a:ext cx="3563938" cy="71278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1000"/>
              </a:spcBef>
              <a:spcAft>
                <a:spcPts val="1600"/>
              </a:spcAft>
              <a:buNone/>
            </a:pPr>
            <a:r>
              <a:rPr lang="ja-JP" sz="2700" dirty="0"/>
              <a:t>・口コミの信憑性</a:t>
            </a:r>
            <a:endParaRPr sz="2700" dirty="0"/>
          </a:p>
        </p:txBody>
      </p:sp>
      <p:sp>
        <p:nvSpPr>
          <p:cNvPr id="245" name="Google Shape;245;p38"/>
          <p:cNvSpPr txBox="1">
            <a:spLocks noGrp="1"/>
          </p:cNvSpPr>
          <p:nvPr>
            <p:ph type="body" idx="4294967295"/>
          </p:nvPr>
        </p:nvSpPr>
        <p:spPr>
          <a:xfrm>
            <a:off x="1043769" y="4558355"/>
            <a:ext cx="4837113" cy="12144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1018"/>
              <a:buNone/>
            </a:pPr>
            <a:r>
              <a:rPr lang="ja-JP" sz="2700" dirty="0"/>
              <a:t>・会社基準の項目</a:t>
            </a:r>
            <a:endParaRPr sz="2700" dirty="0"/>
          </a:p>
          <a:p>
            <a:pPr marL="0" lvl="0" indent="0" algn="l" rtl="0">
              <a:lnSpc>
                <a:spcPct val="70000"/>
              </a:lnSpc>
              <a:spcBef>
                <a:spcPts val="1600"/>
              </a:spcBef>
              <a:spcAft>
                <a:spcPts val="1600"/>
              </a:spcAft>
              <a:buSzPts val="1018"/>
              <a:buNone/>
            </a:pPr>
            <a:r>
              <a:rPr lang="ja-JP" sz="2700" dirty="0"/>
              <a:t>(「会社からの距離」）</a:t>
            </a:r>
            <a:endParaRPr sz="2700" dirty="0"/>
          </a:p>
        </p:txBody>
      </p:sp>
      <p:sp>
        <p:nvSpPr>
          <p:cNvPr id="246" name="Google Shape;246;p38"/>
          <p:cNvSpPr txBox="1">
            <a:spLocks noGrp="1"/>
          </p:cNvSpPr>
          <p:nvPr>
            <p:ph type="body" idx="4294967295"/>
          </p:nvPr>
        </p:nvSpPr>
        <p:spPr>
          <a:xfrm>
            <a:off x="8067559" y="2354731"/>
            <a:ext cx="3835400" cy="71278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1600"/>
              </a:spcAft>
              <a:buNone/>
            </a:pPr>
            <a:r>
              <a:rPr lang="ja-JP" sz="2700" dirty="0"/>
              <a:t>・自炊の投稿もできる</a:t>
            </a:r>
            <a:endParaRPr sz="2700" dirty="0"/>
          </a:p>
        </p:txBody>
      </p:sp>
      <p:sp>
        <p:nvSpPr>
          <p:cNvPr id="249" name="Google Shape;249;p38"/>
          <p:cNvSpPr/>
          <p:nvPr/>
        </p:nvSpPr>
        <p:spPr>
          <a:xfrm>
            <a:off x="3949722" y="2960773"/>
            <a:ext cx="4292555" cy="1435686"/>
          </a:xfrm>
          <a:prstGeom prst="ellipse">
            <a:avLst/>
          </a:prstGeom>
          <a:ln>
            <a:headEnd type="none" w="sm" len="sm"/>
            <a:tailEnd type="none" w="sm" len="sm"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ja-JP" sz="33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Open Sans"/>
                <a:ea typeface="Open Sans"/>
                <a:cs typeface="Open Sans"/>
                <a:sym typeface="Open Sans"/>
              </a:rPr>
              <a:t>「社内」限定</a:t>
            </a:r>
            <a:endParaRPr sz="33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8FB028EE-053C-C37A-6242-F3F3CF529EB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16" name="図 15" descr="ロゴ, 会社名&#10;&#10;自動的に生成された説明">
            <a:extLst>
              <a:ext uri="{FF2B5EF4-FFF2-40B4-BE49-F238E27FC236}">
                <a16:creationId xmlns:a16="http://schemas.microsoft.com/office/drawing/2014/main" id="{B07B8B64-2EAD-7B67-C64D-2939ED112F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1613" y="221821"/>
            <a:ext cx="2063262" cy="2063262"/>
          </a:xfrm>
          <a:prstGeom prst="rect">
            <a:avLst/>
          </a:prstGeom>
        </p:spPr>
      </p:pic>
      <p:sp>
        <p:nvSpPr>
          <p:cNvPr id="12" name="Google Shape;245;p38">
            <a:extLst>
              <a:ext uri="{FF2B5EF4-FFF2-40B4-BE49-F238E27FC236}">
                <a16:creationId xmlns:a16="http://schemas.microsoft.com/office/drawing/2014/main" id="{D4CB41BD-7055-AAAA-3555-73407DFBB7F9}"/>
              </a:ext>
            </a:extLst>
          </p:cNvPr>
          <p:cNvSpPr txBox="1">
            <a:spLocks/>
          </p:cNvSpPr>
          <p:nvPr/>
        </p:nvSpPr>
        <p:spPr>
          <a:xfrm>
            <a:off x="7292012" y="5165573"/>
            <a:ext cx="4837113" cy="1214437"/>
          </a:xfrm>
          <a:prstGeom prst="rect">
            <a:avLst/>
          </a:prstGeom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kumimoji="1"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kumimoji="1"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kumimoji="1"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kumimoji="1"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kumimoji="1"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kumimoji="1"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kumimoji="1"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kumimoji="1"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kumimoji="1"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70000"/>
              </a:lnSpc>
              <a:spcBef>
                <a:spcPts val="1000"/>
              </a:spcBef>
              <a:buSzPts val="1018"/>
              <a:buFont typeface="Corbel" pitchFamily="34" charset="0"/>
              <a:buNone/>
            </a:pPr>
            <a:r>
              <a:rPr lang="ja-JP" altLang="en-US" sz="2700" dirty="0"/>
              <a:t>・幅広い年代の人がつかえる</a:t>
            </a:r>
          </a:p>
        </p:txBody>
      </p:sp>
      <p:sp>
        <p:nvSpPr>
          <p:cNvPr id="14" name="Google Shape;153;p27">
            <a:extLst>
              <a:ext uri="{FF2B5EF4-FFF2-40B4-BE49-F238E27FC236}">
                <a16:creationId xmlns:a16="http://schemas.microsoft.com/office/drawing/2014/main" id="{52758D2C-4243-78DA-745D-2F08A1389959}"/>
              </a:ext>
            </a:extLst>
          </p:cNvPr>
          <p:cNvSpPr txBox="1">
            <a:spLocks/>
          </p:cNvSpPr>
          <p:nvPr/>
        </p:nvSpPr>
        <p:spPr>
          <a:xfrm>
            <a:off x="542259" y="489800"/>
            <a:ext cx="11360700" cy="9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PT Sans Narrow"/>
              <a:buNone/>
              <a:defRPr sz="48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PT Sans Narrow"/>
              <a:buNone/>
              <a:defRPr sz="48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PT Sans Narrow"/>
              <a:buNone/>
              <a:defRPr sz="48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PT Sans Narrow"/>
              <a:buNone/>
              <a:defRPr sz="48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PT Sans Narrow"/>
              <a:buNone/>
              <a:defRPr sz="48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PT Sans Narrow"/>
              <a:buNone/>
              <a:defRPr sz="48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PT Sans Narrow"/>
              <a:buNone/>
              <a:defRPr sz="48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PT Sans Narrow"/>
              <a:buNone/>
              <a:defRPr sz="48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PT Sans Narrow"/>
              <a:buNone/>
              <a:defRPr sz="48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E8D9"/>
              </a:buClr>
              <a:buSzPts val="4400"/>
              <a:buFont typeface="Arial"/>
              <a:buNone/>
              <a:tabLst/>
              <a:defRPr/>
            </a:pPr>
            <a:r>
              <a:rPr kumimoji="0" lang="ja-JP" altLang="en-US" sz="48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HGP創英角ｺﾞｼｯｸUB" panose="020B0900000000000000" pitchFamily="50" charset="-128"/>
                <a:ea typeface="HGP創英角ｺﾞｼｯｸUB" panose="020B0900000000000000" pitchFamily="50" charset="-128"/>
                <a:sym typeface="PT Sans Narrow"/>
              </a:rPr>
              <a:t>６．システムの特徴</a:t>
            </a:r>
          </a:p>
        </p:txBody>
      </p:sp>
      <p:sp>
        <p:nvSpPr>
          <p:cNvPr id="15" name="Google Shape;246;p38">
            <a:extLst>
              <a:ext uri="{FF2B5EF4-FFF2-40B4-BE49-F238E27FC236}">
                <a16:creationId xmlns:a16="http://schemas.microsoft.com/office/drawing/2014/main" id="{145448D4-8CFF-C8A1-401A-C89D053371B6}"/>
              </a:ext>
            </a:extLst>
          </p:cNvPr>
          <p:cNvSpPr txBox="1">
            <a:spLocks/>
          </p:cNvSpPr>
          <p:nvPr/>
        </p:nvSpPr>
        <p:spPr>
          <a:xfrm>
            <a:off x="7999475" y="2391731"/>
            <a:ext cx="3835400" cy="712787"/>
          </a:xfrm>
          <a:prstGeom prst="rect">
            <a:avLst/>
          </a:prstGeom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kumimoji="1"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kumimoji="1"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kumimoji="1"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kumimoji="1"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kumimoji="1"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kumimoji="1"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kumimoji="1"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kumimoji="1"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kumimoji="1"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000"/>
              </a:spcBef>
              <a:spcAft>
                <a:spcPts val="1600"/>
              </a:spcAft>
              <a:buFont typeface="Corbel" pitchFamily="34" charset="0"/>
              <a:buNone/>
            </a:pPr>
            <a:endParaRPr lang="ja-JP" altLang="en-US" sz="27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8"/>
          <p:cNvSpPr txBox="1">
            <a:spLocks noGrp="1"/>
          </p:cNvSpPr>
          <p:nvPr>
            <p:ph idx="1"/>
          </p:nvPr>
        </p:nvSpPr>
        <p:spPr>
          <a:xfrm>
            <a:off x="357125" y="432125"/>
            <a:ext cx="11772000" cy="57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5080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30"/>
              <a:buNone/>
            </a:pPr>
            <a:endParaRPr sz="3077"/>
          </a:p>
          <a:p>
            <a:pPr marL="177800" lvl="0" indent="0" algn="l" rtl="0">
              <a:lnSpc>
                <a:spcPct val="7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330"/>
              <a:buNone/>
            </a:pPr>
            <a:endParaRPr sz="1140"/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8FB028EE-053C-C37A-6242-F3F3CF529EB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12" name="図 11" descr="ロゴ, 会社名&#10;&#10;自動的に生成された説明">
            <a:extLst>
              <a:ext uri="{FF2B5EF4-FFF2-40B4-BE49-F238E27FC236}">
                <a16:creationId xmlns:a16="http://schemas.microsoft.com/office/drawing/2014/main" id="{9308BC1C-080D-929B-43D7-12393F6803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1613" y="221821"/>
            <a:ext cx="2063262" cy="2063262"/>
          </a:xfrm>
          <a:prstGeom prst="rect">
            <a:avLst/>
          </a:prstGeom>
        </p:spPr>
      </p:pic>
      <p:sp>
        <p:nvSpPr>
          <p:cNvPr id="6" name="Google Shape;153;p27">
            <a:extLst>
              <a:ext uri="{FF2B5EF4-FFF2-40B4-BE49-F238E27FC236}">
                <a16:creationId xmlns:a16="http://schemas.microsoft.com/office/drawing/2014/main" id="{4156BDC6-F65E-4393-2180-16411BDF14C1}"/>
              </a:ext>
            </a:extLst>
          </p:cNvPr>
          <p:cNvSpPr txBox="1">
            <a:spLocks/>
          </p:cNvSpPr>
          <p:nvPr/>
        </p:nvSpPr>
        <p:spPr>
          <a:xfrm>
            <a:off x="2958430" y="3109800"/>
            <a:ext cx="6275139" cy="9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PT Sans Narrow"/>
              <a:buNone/>
              <a:defRPr sz="48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PT Sans Narrow"/>
              <a:buNone/>
              <a:defRPr sz="48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PT Sans Narrow"/>
              <a:buNone/>
              <a:defRPr sz="48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PT Sans Narrow"/>
              <a:buNone/>
              <a:defRPr sz="48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PT Sans Narrow"/>
              <a:buNone/>
              <a:defRPr sz="48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PT Sans Narrow"/>
              <a:buNone/>
              <a:defRPr sz="48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PT Sans Narrow"/>
              <a:buNone/>
              <a:defRPr sz="48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PT Sans Narrow"/>
              <a:buNone/>
              <a:defRPr sz="48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PT Sans Narrow"/>
              <a:buNone/>
              <a:defRPr sz="48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E8D9"/>
              </a:buClr>
              <a:buSzPts val="4400"/>
              <a:buFont typeface="Arial"/>
              <a:buNone/>
              <a:tabLst/>
              <a:defRPr/>
            </a:pPr>
            <a:r>
              <a:rPr kumimoji="0" lang="ja-JP" altLang="en-US" sz="48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HGP創英角ｺﾞｼｯｸUB" panose="020B0900000000000000" pitchFamily="50" charset="-128"/>
                <a:ea typeface="HGP創英角ｺﾞｼｯｸUB" panose="020B0900000000000000" pitchFamily="50" charset="-128"/>
                <a:sym typeface="PT Sans Narrow"/>
              </a:rPr>
              <a:t>７．デモンストレーション</a:t>
            </a:r>
          </a:p>
        </p:txBody>
      </p:sp>
    </p:spTree>
    <p:extLst>
      <p:ext uri="{BB962C8B-B14F-4D97-AF65-F5344CB8AC3E}">
        <p14:creationId xmlns:p14="http://schemas.microsoft.com/office/powerpoint/2010/main" val="22951285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40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ja-JP" sz="3400"/>
              <a:t>・設計の難しさ</a:t>
            </a:r>
            <a:endParaRPr sz="34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ja-JP" sz="3400"/>
              <a:t>・進捗管理</a:t>
            </a:r>
            <a:endParaRPr sz="34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ja-JP" sz="3400"/>
              <a:t>・報連相</a:t>
            </a:r>
            <a:endParaRPr sz="34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ja-JP" sz="3400"/>
              <a:t>・スケジュール管理</a:t>
            </a:r>
            <a:endParaRPr sz="34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4" name="Google Shape;153;p27">
            <a:extLst>
              <a:ext uri="{FF2B5EF4-FFF2-40B4-BE49-F238E27FC236}">
                <a16:creationId xmlns:a16="http://schemas.microsoft.com/office/drawing/2014/main" id="{9785864E-7640-D7E9-B919-8B6205349CFC}"/>
              </a:ext>
            </a:extLst>
          </p:cNvPr>
          <p:cNvSpPr txBox="1">
            <a:spLocks/>
          </p:cNvSpPr>
          <p:nvPr/>
        </p:nvSpPr>
        <p:spPr>
          <a:xfrm>
            <a:off x="542259" y="489800"/>
            <a:ext cx="11360700" cy="9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PT Sans Narrow"/>
              <a:buNone/>
              <a:defRPr sz="48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PT Sans Narrow"/>
              <a:buNone/>
              <a:defRPr sz="48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PT Sans Narrow"/>
              <a:buNone/>
              <a:defRPr sz="48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PT Sans Narrow"/>
              <a:buNone/>
              <a:defRPr sz="48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PT Sans Narrow"/>
              <a:buNone/>
              <a:defRPr sz="48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PT Sans Narrow"/>
              <a:buNone/>
              <a:defRPr sz="48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PT Sans Narrow"/>
              <a:buNone/>
              <a:defRPr sz="48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PT Sans Narrow"/>
              <a:buNone/>
              <a:defRPr sz="48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PT Sans Narrow"/>
              <a:buNone/>
              <a:defRPr sz="48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E8D9"/>
              </a:buClr>
              <a:buSzPts val="4400"/>
              <a:buFont typeface="Arial"/>
              <a:buNone/>
              <a:tabLst/>
              <a:defRPr/>
            </a:pPr>
            <a:r>
              <a:rPr kumimoji="0" lang="ja-JP" altLang="en-US" sz="48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HGP創英角ｺﾞｼｯｸUB" panose="020B0900000000000000" pitchFamily="50" charset="-128"/>
                <a:ea typeface="HGP創英角ｺﾞｼｯｸUB" panose="020B0900000000000000" pitchFamily="50" charset="-128"/>
                <a:sym typeface="PT Sans Narrow"/>
              </a:rPr>
              <a:t>８．開発を終えて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Google Shape;267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3600" y="1575050"/>
            <a:ext cx="6483169" cy="486237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タイトル 2">
            <a:extLst>
              <a:ext uri="{FF2B5EF4-FFF2-40B4-BE49-F238E27FC236}">
                <a16:creationId xmlns:a16="http://schemas.microsoft.com/office/drawing/2014/main" id="{ADF2EB3B-DE1D-6148-C823-CF208F339B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ja-JP" altLang="en-US" dirty="0"/>
              <a:t>最後に</a:t>
            </a:r>
            <a:r>
              <a:rPr lang="en-US" altLang="ja-JP" dirty="0"/>
              <a:t>…</a:t>
            </a:r>
            <a:endParaRPr lang="ja-JP" alt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Rectangle 158">
            <a:extLst>
              <a:ext uri="{FF2B5EF4-FFF2-40B4-BE49-F238E27FC236}">
                <a16:creationId xmlns:a16="http://schemas.microsoft.com/office/drawing/2014/main" id="{9ECCD743-E5A0-429C-B422-8C02CD2221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BC67B137-15B0-4AF6-94A8-AC00BA8D7B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3" name="Rectangle 162">
            <a:extLst>
              <a:ext uri="{FF2B5EF4-FFF2-40B4-BE49-F238E27FC236}">
                <a16:creationId xmlns:a16="http://schemas.microsoft.com/office/drawing/2014/main" id="{5699F27B-22F2-45E1-BFB8-2B1FF14A95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3" name="Google Shape;153;p27"/>
          <p:cNvSpPr txBox="1">
            <a:spLocks noGrp="1"/>
          </p:cNvSpPr>
          <p:nvPr>
            <p:ph type="title"/>
          </p:nvPr>
        </p:nvSpPr>
        <p:spPr>
          <a:xfrm>
            <a:off x="643467" y="643466"/>
            <a:ext cx="3602736" cy="5269651"/>
          </a:xfr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algn="ctr">
              <a:spcBef>
                <a:spcPct val="0"/>
              </a:spcBef>
              <a:spcAft>
                <a:spcPts val="0"/>
              </a:spcAft>
              <a:buClr>
                <a:schemeClr val="dk1"/>
              </a:buClr>
              <a:buSzPts val="4400"/>
            </a:pPr>
            <a:r>
              <a:rPr lang="ja-JP" altLang="en-US" sz="4800" b="1" dirty="0"/>
              <a:t>目次　</a:t>
            </a:r>
          </a:p>
        </p:txBody>
      </p: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633ABDA7-FF8C-4E26-8C7D-47E0AE54EA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265557"/>
            <a:ext cx="7031" cy="393192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Google Shape;154;p27"/>
          <p:cNvSpPr txBox="1">
            <a:spLocks noGrp="1"/>
          </p:cNvSpPr>
          <p:nvPr>
            <p:ph type="body" idx="1"/>
          </p:nvPr>
        </p:nvSpPr>
        <p:spPr>
          <a:xfrm>
            <a:off x="5069420" y="1093632"/>
            <a:ext cx="6173333" cy="5269650"/>
          </a:xfr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-182880">
              <a:spcBef>
                <a:spcPts val="1000"/>
              </a:spcBef>
              <a:spcAft>
                <a:spcPts val="200"/>
              </a:spcAft>
              <a:buSzPct val="80000"/>
              <a:buFont typeface="Corbel" pitchFamily="34" charset="0"/>
              <a:buChar char="•"/>
            </a:pPr>
            <a:r>
              <a:rPr lang="ja-JP" altLang="en-US" sz="36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１．メンバー紹介</a:t>
            </a:r>
          </a:p>
          <a:p>
            <a:pPr marL="0" lvl="0" indent="-182880">
              <a:spcBef>
                <a:spcPts val="1000"/>
              </a:spcBef>
              <a:spcAft>
                <a:spcPts val="200"/>
              </a:spcAft>
              <a:buSzPct val="80000"/>
              <a:buFont typeface="Corbel" pitchFamily="34" charset="0"/>
              <a:buChar char="•"/>
            </a:pPr>
            <a:r>
              <a:rPr lang="ja-JP" altLang="en-US" sz="36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２．はじめに</a:t>
            </a:r>
          </a:p>
          <a:p>
            <a:pPr marL="0" lvl="0" indent="-182880">
              <a:spcBef>
                <a:spcPts val="1000"/>
              </a:spcBef>
              <a:spcAft>
                <a:spcPts val="200"/>
              </a:spcAft>
              <a:buSzPct val="80000"/>
              <a:buFont typeface="Corbel" pitchFamily="34" charset="0"/>
              <a:buChar char="•"/>
            </a:pPr>
            <a:r>
              <a:rPr lang="ja-JP" altLang="en-US" sz="36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３</a:t>
            </a:r>
            <a:r>
              <a:rPr lang="en-US" altLang="ja-JP" sz="36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.  </a:t>
            </a:r>
            <a:r>
              <a:rPr lang="ja-JP" altLang="en-US" sz="36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チームの成長</a:t>
            </a:r>
          </a:p>
          <a:p>
            <a:pPr marL="0" lvl="0" indent="-182880">
              <a:spcBef>
                <a:spcPts val="1000"/>
              </a:spcBef>
              <a:spcAft>
                <a:spcPts val="200"/>
              </a:spcAft>
              <a:buSzPct val="80000"/>
              <a:buFont typeface="Corbel" pitchFamily="34" charset="0"/>
              <a:buChar char="•"/>
            </a:pPr>
            <a:r>
              <a:rPr lang="ja-JP" altLang="en-US" sz="36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４．個人の成長</a:t>
            </a:r>
            <a:endParaRPr lang="en-US" altLang="ja-JP" sz="3600" dirty="0"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  <a:p>
            <a:pPr marL="0" lvl="0" indent="-182880">
              <a:spcBef>
                <a:spcPts val="1000"/>
              </a:spcBef>
              <a:spcAft>
                <a:spcPts val="200"/>
              </a:spcAft>
              <a:buSzPct val="80000"/>
              <a:buFont typeface="Corbel" pitchFamily="34" charset="0"/>
              <a:buChar char="•"/>
            </a:pPr>
            <a:r>
              <a:rPr lang="ja-JP" altLang="en-US" sz="36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５</a:t>
            </a:r>
            <a:r>
              <a:rPr lang="en-US" altLang="ja-JP" sz="36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.  </a:t>
            </a:r>
            <a:r>
              <a:rPr lang="ja-JP" altLang="en-US" sz="36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基本機能</a:t>
            </a:r>
            <a:endParaRPr lang="en-US" altLang="ja-JP" sz="3600" dirty="0"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  <a:p>
            <a:pPr marL="0" lvl="0" indent="-182880">
              <a:spcBef>
                <a:spcPts val="1000"/>
              </a:spcBef>
              <a:spcAft>
                <a:spcPts val="200"/>
              </a:spcAft>
              <a:buSzPct val="80000"/>
              <a:buFont typeface="Corbel" pitchFamily="34" charset="0"/>
              <a:buChar char="•"/>
            </a:pPr>
            <a:r>
              <a:rPr lang="ja-JP" altLang="en-US" sz="36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６</a:t>
            </a:r>
            <a:r>
              <a:rPr lang="en-US" altLang="ja-JP" sz="36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. </a:t>
            </a:r>
            <a:r>
              <a:rPr lang="ja-JP" altLang="en-US" sz="36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システムの特徴</a:t>
            </a:r>
            <a:endParaRPr lang="en-US" altLang="ja-JP" sz="3600" dirty="0"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  <a:p>
            <a:pPr marL="0" lvl="0" indent="-182880">
              <a:spcBef>
                <a:spcPts val="1000"/>
              </a:spcBef>
              <a:spcAft>
                <a:spcPts val="200"/>
              </a:spcAft>
              <a:buSzPct val="80000"/>
              <a:buFont typeface="Corbel" pitchFamily="34" charset="0"/>
              <a:buChar char="•"/>
            </a:pPr>
            <a:r>
              <a:rPr lang="ja-JP" altLang="en-US" sz="36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７</a:t>
            </a:r>
            <a:r>
              <a:rPr lang="en-US" altLang="ja-JP" sz="36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. </a:t>
            </a:r>
            <a:r>
              <a:rPr lang="ja-JP" altLang="en-US" sz="36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デモンストレーション</a:t>
            </a:r>
            <a:endParaRPr lang="en-US" altLang="ja-JP" sz="3600" dirty="0"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  <a:p>
            <a:pPr marL="0" lvl="0" indent="-182880">
              <a:spcBef>
                <a:spcPts val="1000"/>
              </a:spcBef>
              <a:spcAft>
                <a:spcPts val="200"/>
              </a:spcAft>
              <a:buSzPct val="80000"/>
              <a:buFont typeface="Corbel" pitchFamily="34" charset="0"/>
              <a:buChar char="•"/>
            </a:pPr>
            <a:r>
              <a:rPr lang="ja-JP" altLang="en-US" sz="36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８</a:t>
            </a:r>
            <a:r>
              <a:rPr lang="en-US" altLang="ja-JP" sz="36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. </a:t>
            </a:r>
            <a:r>
              <a:rPr lang="ja-JP" altLang="en-US" sz="36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チーム開発を終えて</a:t>
            </a:r>
          </a:p>
          <a:p>
            <a:pPr marL="0" lvl="0" indent="-182880">
              <a:spcBef>
                <a:spcPts val="1000"/>
              </a:spcBef>
              <a:spcAft>
                <a:spcPts val="200"/>
              </a:spcAft>
              <a:buSzPct val="80000"/>
              <a:buFont typeface="Corbel" pitchFamily="34" charset="0"/>
              <a:buChar char="•"/>
            </a:pPr>
            <a:endParaRPr lang="en-US" altLang="ja-JP" sz="2000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28" descr="メガネをかけた人の顔&#10;&#10;自動的に生成された説明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76914" y="1194618"/>
            <a:ext cx="3008670" cy="2005784"/>
          </a:xfrm>
          <a:prstGeom prst="rect">
            <a:avLst/>
          </a:prstGeom>
          <a:solidFill>
            <a:srgbClr val="ECECEC"/>
          </a:solidFill>
          <a:ln w="8890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sp>
        <p:nvSpPr>
          <p:cNvPr id="161" name="Google Shape;161;p28"/>
          <p:cNvSpPr txBox="1"/>
          <p:nvPr/>
        </p:nvSpPr>
        <p:spPr>
          <a:xfrm>
            <a:off x="1285876" y="3297156"/>
            <a:ext cx="2414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リーダー：陶山優</a:t>
            </a:r>
            <a:endParaRPr/>
          </a:p>
        </p:txBody>
      </p:sp>
      <p:pic>
        <p:nvPicPr>
          <p:cNvPr id="162" name="Google Shape;162;p28" descr="ノートパソコンを使っている女性&#10;&#10;中程度の精度で自動的に生成された説明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91661" y="1194618"/>
            <a:ext cx="3008670" cy="2005784"/>
          </a:xfrm>
          <a:prstGeom prst="rect">
            <a:avLst/>
          </a:prstGeom>
          <a:solidFill>
            <a:srgbClr val="ECECEC"/>
          </a:solidFill>
          <a:ln w="8890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63" name="Google Shape;163;p28"/>
          <p:cNvSpPr txBox="1"/>
          <p:nvPr/>
        </p:nvSpPr>
        <p:spPr>
          <a:xfrm>
            <a:off x="4824718" y="3297156"/>
            <a:ext cx="2542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構成管理：守谷真穂</a:t>
            </a:r>
            <a:endParaRPr/>
          </a:p>
        </p:txBody>
      </p:sp>
      <p:pic>
        <p:nvPicPr>
          <p:cNvPr id="164" name="Google Shape;164;p28" descr="ノートパソコンを使っている男&#10;&#10;自動的に生成された説明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306413" y="1194618"/>
            <a:ext cx="3008670" cy="2005784"/>
          </a:xfrm>
          <a:prstGeom prst="rect">
            <a:avLst/>
          </a:prstGeom>
          <a:solidFill>
            <a:srgbClr val="ECECEC"/>
          </a:solidFill>
          <a:ln w="8890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65" name="Google Shape;165;p28"/>
          <p:cNvSpPr txBox="1"/>
          <p:nvPr/>
        </p:nvSpPr>
        <p:spPr>
          <a:xfrm>
            <a:off x="8772427" y="3297138"/>
            <a:ext cx="2414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DB</a:t>
            </a:r>
            <a:r>
              <a:rPr lang="ja-JP" sz="1800" b="1">
                <a:solidFill>
                  <a:schemeClr val="dk1"/>
                </a:solidFill>
              </a:rPr>
              <a:t>担当</a:t>
            </a:r>
            <a:r>
              <a:rPr lang="ja-JP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：山下直哉</a:t>
            </a:r>
            <a:endParaRPr/>
          </a:p>
        </p:txBody>
      </p:sp>
      <p:pic>
        <p:nvPicPr>
          <p:cNvPr id="166" name="Google Shape;166;p28" descr="人, 衣料, 屋内, 男 が含まれている画像&#10;&#10;自動的に生成された説明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76913" y="3994968"/>
            <a:ext cx="3008670" cy="2005784"/>
          </a:xfrm>
          <a:prstGeom prst="rect">
            <a:avLst/>
          </a:prstGeom>
          <a:solidFill>
            <a:srgbClr val="ECECEC"/>
          </a:solidFill>
          <a:ln w="8890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67" name="Google Shape;167;p28"/>
          <p:cNvSpPr txBox="1"/>
          <p:nvPr/>
        </p:nvSpPr>
        <p:spPr>
          <a:xfrm>
            <a:off x="1285875" y="6233902"/>
            <a:ext cx="2414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品質管理：白川美紗</a:t>
            </a:r>
            <a:endParaRPr/>
          </a:p>
        </p:txBody>
      </p:sp>
      <p:pic>
        <p:nvPicPr>
          <p:cNvPr id="168" name="Google Shape;168;p28" descr="ノートパソコンで作業をしている女性&#10;&#10;中程度の精度で自動的に生成された説明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591661" y="3994968"/>
            <a:ext cx="3076182" cy="2050788"/>
          </a:xfrm>
          <a:prstGeom prst="rect">
            <a:avLst/>
          </a:prstGeom>
          <a:solidFill>
            <a:srgbClr val="ECECEC"/>
          </a:solidFill>
          <a:ln w="8890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69" name="Google Shape;169;p28"/>
          <p:cNvSpPr txBox="1"/>
          <p:nvPr/>
        </p:nvSpPr>
        <p:spPr>
          <a:xfrm>
            <a:off x="4952692" y="6246985"/>
            <a:ext cx="2414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発表担当：芥川渚</a:t>
            </a:r>
            <a:endParaRPr/>
          </a:p>
        </p:txBody>
      </p:sp>
      <p:pic>
        <p:nvPicPr>
          <p:cNvPr id="170" name="Google Shape;170;p28" descr="病室にいる人たち&#10;&#10;中程度の精度で自動的に生成された説明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8373920" y="3994968"/>
            <a:ext cx="3008670" cy="2005784"/>
          </a:xfrm>
          <a:prstGeom prst="rect">
            <a:avLst/>
          </a:prstGeom>
          <a:solidFill>
            <a:srgbClr val="ECECEC"/>
          </a:solidFill>
          <a:ln w="8890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71" name="Google Shape;171;p28"/>
          <p:cNvSpPr txBox="1"/>
          <p:nvPr/>
        </p:nvSpPr>
        <p:spPr>
          <a:xfrm>
            <a:off x="8043863" y="6246985"/>
            <a:ext cx="3871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コミュニケーション担当：曽我建太</a:t>
            </a:r>
            <a:endParaRPr/>
          </a:p>
        </p:txBody>
      </p:sp>
      <p:sp>
        <p:nvSpPr>
          <p:cNvPr id="16" name="Google Shape;153;p27">
            <a:extLst>
              <a:ext uri="{FF2B5EF4-FFF2-40B4-BE49-F238E27FC236}">
                <a16:creationId xmlns:a16="http://schemas.microsoft.com/office/drawing/2014/main" id="{64CC8390-9A3E-C5B7-7746-8DEAA99A7A52}"/>
              </a:ext>
            </a:extLst>
          </p:cNvPr>
          <p:cNvSpPr txBox="1">
            <a:spLocks/>
          </p:cNvSpPr>
          <p:nvPr/>
        </p:nvSpPr>
        <p:spPr>
          <a:xfrm>
            <a:off x="246789" y="199431"/>
            <a:ext cx="11360700" cy="9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PT Sans Narrow"/>
              <a:buNone/>
              <a:defRPr sz="48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PT Sans Narrow"/>
              <a:buNone/>
              <a:defRPr sz="48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PT Sans Narrow"/>
              <a:buNone/>
              <a:defRPr sz="48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PT Sans Narrow"/>
              <a:buNone/>
              <a:defRPr sz="48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PT Sans Narrow"/>
              <a:buNone/>
              <a:defRPr sz="48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PT Sans Narrow"/>
              <a:buNone/>
              <a:defRPr sz="48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PT Sans Narrow"/>
              <a:buNone/>
              <a:defRPr sz="48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PT Sans Narrow"/>
              <a:buNone/>
              <a:defRPr sz="48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PT Sans Narrow"/>
              <a:buNone/>
              <a:defRPr sz="48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E8D9"/>
              </a:buClr>
              <a:buSzPts val="4400"/>
              <a:buFont typeface="Arial"/>
              <a:buNone/>
              <a:tabLst/>
              <a:defRPr/>
            </a:pPr>
            <a:r>
              <a:rPr kumimoji="0" lang="ja-JP" altLang="en-US" sz="4800" b="0" i="0" u="none" strike="noStrike" kern="0" normalizeH="0" baseline="0" noProof="0" dirty="0">
                <a:uLnTx/>
                <a:uFillTx/>
                <a:latin typeface="HGP創英角ｺﾞｼｯｸUB" panose="020B0900000000000000" pitchFamily="50" charset="-128"/>
                <a:ea typeface="HGP創英角ｺﾞｼｯｸUB" panose="020B0900000000000000" pitchFamily="50" charset="-128"/>
                <a:sym typeface="PT Sans Narrow"/>
              </a:rPr>
              <a:t>１．メンバー紹介</a:t>
            </a:r>
            <a:r>
              <a:rPr kumimoji="0" lang="ja-JP" altLang="en-US" sz="48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HGP創英角ｺﾞｼｯｸUB" panose="020B0900000000000000" pitchFamily="50" charset="-128"/>
                <a:ea typeface="HGP創英角ｺﾞｼｯｸUB" panose="020B0900000000000000" pitchFamily="50" charset="-128"/>
                <a:sym typeface="PT Sans Narrow"/>
              </a:rPr>
              <a:t>　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9"/>
          <p:cNvSpPr/>
          <p:nvPr/>
        </p:nvSpPr>
        <p:spPr>
          <a:xfrm>
            <a:off x="1891050" y="2592200"/>
            <a:ext cx="8149200" cy="1505100"/>
          </a:xfrm>
          <a:prstGeom prst="ellipse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228600" lvl="0" indent="-508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-JP" sz="36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文系</a:t>
            </a:r>
            <a:endParaRPr sz="3600" dirty="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28600" lvl="0" indent="-50800" algn="ctr" rtl="0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ja-JP" sz="36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プログラミング未経験！</a:t>
            </a:r>
            <a:endParaRPr dirty="0"/>
          </a:p>
        </p:txBody>
      </p:sp>
      <p:sp>
        <p:nvSpPr>
          <p:cNvPr id="178" name="Google Shape;178;p29"/>
          <p:cNvSpPr/>
          <p:nvPr/>
        </p:nvSpPr>
        <p:spPr>
          <a:xfrm>
            <a:off x="5965650" y="321300"/>
            <a:ext cx="4914000" cy="1803600"/>
          </a:xfrm>
          <a:prstGeom prst="cloudCallout">
            <a:avLst>
              <a:gd name="adj1" fmla="val -19944"/>
              <a:gd name="adj2" fmla="val 86861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1700"/>
              <a:t>JSP・Servlet・Daoの関係性が</a:t>
            </a:r>
            <a:endParaRPr sz="17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1700"/>
              <a:t>まだよくわからない…</a:t>
            </a:r>
            <a:endParaRPr sz="1700"/>
          </a:p>
        </p:txBody>
      </p:sp>
      <p:sp>
        <p:nvSpPr>
          <p:cNvPr id="179" name="Google Shape;179;p29"/>
          <p:cNvSpPr/>
          <p:nvPr/>
        </p:nvSpPr>
        <p:spPr>
          <a:xfrm>
            <a:off x="289767" y="4745914"/>
            <a:ext cx="4914000" cy="1803600"/>
          </a:xfrm>
          <a:prstGeom prst="cloudCallout">
            <a:avLst>
              <a:gd name="adj1" fmla="val 56021"/>
              <a:gd name="adj2" fmla="val -87274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1700"/>
              <a:t>SQL文のjoinって</a:t>
            </a:r>
            <a:endParaRPr sz="17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1700"/>
              <a:t>どうやるんだっけ？</a:t>
            </a:r>
            <a:endParaRPr sz="1700"/>
          </a:p>
        </p:txBody>
      </p:sp>
      <p:sp>
        <p:nvSpPr>
          <p:cNvPr id="180" name="Google Shape;180;p29"/>
          <p:cNvSpPr/>
          <p:nvPr/>
        </p:nvSpPr>
        <p:spPr>
          <a:xfrm>
            <a:off x="6678950" y="4564600"/>
            <a:ext cx="4914000" cy="1803600"/>
          </a:xfrm>
          <a:prstGeom prst="cloudCallout">
            <a:avLst>
              <a:gd name="adj1" fmla="val -29327"/>
              <a:gd name="adj2" fmla="val -70168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1700"/>
              <a:t>データベースからデータを持ってきて表示するのってどうすればいいの...</a:t>
            </a:r>
            <a:endParaRPr sz="1700"/>
          </a:p>
        </p:txBody>
      </p:sp>
      <p:sp>
        <p:nvSpPr>
          <p:cNvPr id="12" name="Google Shape;153;p27">
            <a:extLst>
              <a:ext uri="{FF2B5EF4-FFF2-40B4-BE49-F238E27FC236}">
                <a16:creationId xmlns:a16="http://schemas.microsoft.com/office/drawing/2014/main" id="{2C8E565E-9C71-0E33-8E4A-6FAC1B75EDB2}"/>
              </a:ext>
            </a:extLst>
          </p:cNvPr>
          <p:cNvSpPr txBox="1">
            <a:spLocks/>
          </p:cNvSpPr>
          <p:nvPr/>
        </p:nvSpPr>
        <p:spPr>
          <a:xfrm>
            <a:off x="542259" y="489800"/>
            <a:ext cx="11360700" cy="9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PT Sans Narrow"/>
              <a:buNone/>
              <a:defRPr sz="48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PT Sans Narrow"/>
              <a:buNone/>
              <a:defRPr sz="48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PT Sans Narrow"/>
              <a:buNone/>
              <a:defRPr sz="48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PT Sans Narrow"/>
              <a:buNone/>
              <a:defRPr sz="48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PT Sans Narrow"/>
              <a:buNone/>
              <a:defRPr sz="48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PT Sans Narrow"/>
              <a:buNone/>
              <a:defRPr sz="48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PT Sans Narrow"/>
              <a:buNone/>
              <a:defRPr sz="48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PT Sans Narrow"/>
              <a:buNone/>
              <a:defRPr sz="48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PT Sans Narrow"/>
              <a:buNone/>
              <a:defRPr sz="48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E8D9"/>
              </a:buClr>
              <a:buSzPts val="4400"/>
              <a:buFont typeface="Arial"/>
              <a:buNone/>
              <a:tabLst/>
              <a:defRPr/>
            </a:pPr>
            <a:r>
              <a:rPr kumimoji="0" lang="ja-JP" altLang="en-US" sz="48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HGP創英角ｺﾞｼｯｸUB" panose="020B0900000000000000" pitchFamily="50" charset="-128"/>
                <a:ea typeface="HGP創英角ｺﾞｼｯｸUB" panose="020B0900000000000000" pitchFamily="50" charset="-128"/>
                <a:sym typeface="PT Sans Narrow"/>
              </a:rPr>
              <a:t>２．はじめに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53;p27">
            <a:extLst>
              <a:ext uri="{FF2B5EF4-FFF2-40B4-BE49-F238E27FC236}">
                <a16:creationId xmlns:a16="http://schemas.microsoft.com/office/drawing/2014/main" id="{5729114E-D13D-9CC2-E87E-45177AC7BF58}"/>
              </a:ext>
            </a:extLst>
          </p:cNvPr>
          <p:cNvSpPr txBox="1">
            <a:spLocks/>
          </p:cNvSpPr>
          <p:nvPr/>
        </p:nvSpPr>
        <p:spPr>
          <a:xfrm>
            <a:off x="1143000" y="489800"/>
            <a:ext cx="9875520" cy="1356360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PT Sans Narrow"/>
              <a:buNone/>
              <a:defRPr sz="48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PT Sans Narrow"/>
              <a:buNone/>
              <a:defRPr sz="48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PT Sans Narrow"/>
              <a:buNone/>
              <a:defRPr sz="48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PT Sans Narrow"/>
              <a:buNone/>
              <a:defRPr sz="48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PT Sans Narrow"/>
              <a:buNone/>
              <a:defRPr sz="48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PT Sans Narrow"/>
              <a:buNone/>
              <a:defRPr sz="48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PT Sans Narrow"/>
              <a:buNone/>
              <a:defRPr sz="48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PT Sans Narrow"/>
              <a:buNone/>
              <a:defRPr sz="48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PT Sans Narrow"/>
              <a:buNone/>
              <a:defRPr sz="48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pPr marL="0" marR="0" lvl="0" indent="0" fontAlgn="auto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rgbClr val="A1E8D9"/>
              </a:buClr>
              <a:buSzPts val="4400"/>
              <a:tabLst/>
              <a:defRPr/>
            </a:pPr>
            <a:endParaRPr kumimoji="0" lang="ja-JP" altLang="en-US" sz="4400" b="0" i="0" u="none" strike="noStrike" cap="none" spc="-60" normalizeH="0" noProof="0" dirty="0">
              <a:ln>
                <a:noFill/>
              </a:ln>
              <a:effectLst/>
              <a:uLnTx/>
              <a:uFillTx/>
              <a:latin typeface="+mj-lt"/>
              <a:ea typeface="+mj-ea"/>
              <a:cs typeface="+mj-cs"/>
              <a:sym typeface="PT Sans Narrow"/>
            </a:endParaRPr>
          </a:p>
        </p:txBody>
      </p:sp>
      <p:graphicFrame>
        <p:nvGraphicFramePr>
          <p:cNvPr id="204" name="Google Shape;186;p30">
            <a:extLst>
              <a:ext uri="{FF2B5EF4-FFF2-40B4-BE49-F238E27FC236}">
                <a16:creationId xmlns:a16="http://schemas.microsoft.com/office/drawing/2014/main" id="{E20A45B9-78B4-73C4-1714-8B38F066854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72498275"/>
              </p:ext>
            </p:extLst>
          </p:nvPr>
        </p:nvGraphicFramePr>
        <p:xfrm>
          <a:off x="1143000" y="2298530"/>
          <a:ext cx="9872663" cy="37974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Google Shape;153;p27">
            <a:extLst>
              <a:ext uri="{FF2B5EF4-FFF2-40B4-BE49-F238E27FC236}">
                <a16:creationId xmlns:a16="http://schemas.microsoft.com/office/drawing/2014/main" id="{D07D347E-1DF0-A109-7590-43D2F9F7B47E}"/>
              </a:ext>
            </a:extLst>
          </p:cNvPr>
          <p:cNvSpPr txBox="1">
            <a:spLocks/>
          </p:cNvSpPr>
          <p:nvPr/>
        </p:nvSpPr>
        <p:spPr>
          <a:xfrm>
            <a:off x="542259" y="489800"/>
            <a:ext cx="11360700" cy="9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PT Sans Narrow"/>
              <a:buNone/>
              <a:defRPr sz="48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PT Sans Narrow"/>
              <a:buNone/>
              <a:defRPr sz="48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PT Sans Narrow"/>
              <a:buNone/>
              <a:defRPr sz="48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PT Sans Narrow"/>
              <a:buNone/>
              <a:defRPr sz="48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PT Sans Narrow"/>
              <a:buNone/>
              <a:defRPr sz="48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PT Sans Narrow"/>
              <a:buNone/>
              <a:defRPr sz="48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PT Sans Narrow"/>
              <a:buNone/>
              <a:defRPr sz="48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PT Sans Narrow"/>
              <a:buNone/>
              <a:defRPr sz="48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PT Sans Narrow"/>
              <a:buNone/>
              <a:defRPr sz="48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E8D9"/>
              </a:buClr>
              <a:buSzPts val="4400"/>
              <a:buFont typeface="Arial"/>
              <a:buNone/>
              <a:tabLst/>
              <a:defRPr/>
            </a:pPr>
            <a:r>
              <a:rPr lang="ja-JP" altLang="en-US" kern="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３．チームの成長</a:t>
            </a:r>
            <a:endParaRPr kumimoji="0" lang="ja-JP" altLang="en-US" sz="48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HGP創英角ｺﾞｼｯｸUB" panose="020B0900000000000000" pitchFamily="50" charset="-128"/>
              <a:ea typeface="HGP創英角ｺﾞｼｯｸUB" panose="020B0900000000000000" pitchFamily="50" charset="-128"/>
              <a:sym typeface="PT Sans Narrow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53;p27">
            <a:extLst>
              <a:ext uri="{FF2B5EF4-FFF2-40B4-BE49-F238E27FC236}">
                <a16:creationId xmlns:a16="http://schemas.microsoft.com/office/drawing/2014/main" id="{F8C52784-9B79-724B-3EC5-999959F3573F}"/>
              </a:ext>
            </a:extLst>
          </p:cNvPr>
          <p:cNvSpPr txBox="1">
            <a:spLocks/>
          </p:cNvSpPr>
          <p:nvPr/>
        </p:nvSpPr>
        <p:spPr>
          <a:xfrm>
            <a:off x="3876302" y="2768766"/>
            <a:ext cx="4423636" cy="9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PT Sans Narrow"/>
              <a:buNone/>
              <a:defRPr sz="48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PT Sans Narrow"/>
              <a:buNone/>
              <a:defRPr sz="48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PT Sans Narrow"/>
              <a:buNone/>
              <a:defRPr sz="48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PT Sans Narrow"/>
              <a:buNone/>
              <a:defRPr sz="48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PT Sans Narrow"/>
              <a:buNone/>
              <a:defRPr sz="48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PT Sans Narrow"/>
              <a:buNone/>
              <a:defRPr sz="48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PT Sans Narrow"/>
              <a:buNone/>
              <a:defRPr sz="48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PT Sans Narrow"/>
              <a:buNone/>
              <a:defRPr sz="48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PT Sans Narrow"/>
              <a:buNone/>
              <a:defRPr sz="48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E8D9"/>
              </a:buClr>
              <a:buSzPts val="4400"/>
              <a:buFont typeface="Arial"/>
              <a:buNone/>
              <a:tabLst/>
              <a:defRPr/>
            </a:pPr>
            <a:r>
              <a:rPr kumimoji="0" lang="ja-JP" altLang="en-US" sz="48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HGP創英角ｺﾞｼｯｸUB" panose="020B0900000000000000" pitchFamily="50" charset="-128"/>
                <a:ea typeface="HGP創英角ｺﾞｼｯｸUB" panose="020B0900000000000000" pitchFamily="50" charset="-128"/>
                <a:sym typeface="PT Sans Narrow"/>
              </a:rPr>
              <a:t>４．個人の成長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2B0DB23-CF0D-D5C9-1E2C-8E4F506063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ja-JP" alt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爆発: 14 pt 1">
            <a:extLst>
              <a:ext uri="{FF2B5EF4-FFF2-40B4-BE49-F238E27FC236}">
                <a16:creationId xmlns:a16="http://schemas.microsoft.com/office/drawing/2014/main" id="{E73EB66A-246D-CB9A-AF01-5DF9EB049F36}"/>
              </a:ext>
            </a:extLst>
          </p:cNvPr>
          <p:cNvSpPr/>
          <p:nvPr/>
        </p:nvSpPr>
        <p:spPr>
          <a:xfrm>
            <a:off x="924950" y="821853"/>
            <a:ext cx="10595317" cy="4754880"/>
          </a:xfrm>
          <a:prstGeom prst="irregularSeal2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3" name="Google Shape;203;p33"/>
          <p:cNvSpPr txBox="1">
            <a:spLocks noGrp="1"/>
          </p:cNvSpPr>
          <p:nvPr>
            <p:ph idx="1"/>
          </p:nvPr>
        </p:nvSpPr>
        <p:spPr>
          <a:xfrm>
            <a:off x="2318237" y="1918579"/>
            <a:ext cx="7808742" cy="2111261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6000" b="1" dirty="0"/>
          </a:p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ja-JP" sz="60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突然ですが</a:t>
            </a:r>
            <a:r>
              <a:rPr lang="en-US" altLang="ja-JP" sz="60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…</a:t>
            </a:r>
            <a:r>
              <a:rPr lang="ja-JP" sz="60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！</a:t>
            </a:r>
            <a:endParaRPr sz="6000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34"/>
          <p:cNvPicPr preferRelativeResize="0"/>
          <p:nvPr/>
        </p:nvPicPr>
        <p:blipFill rotWithShape="1">
          <a:blip r:embed="rId3">
            <a:alphaModFix/>
          </a:blip>
          <a:srcRect l="3025" b="4085"/>
          <a:stretch/>
        </p:blipFill>
        <p:spPr>
          <a:xfrm>
            <a:off x="2919925" y="636937"/>
            <a:ext cx="6157426" cy="5584125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34"/>
          <p:cNvSpPr txBox="1"/>
          <p:nvPr/>
        </p:nvSpPr>
        <p:spPr>
          <a:xfrm>
            <a:off x="470375" y="216350"/>
            <a:ext cx="4153800" cy="68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-JP"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＜参考資料＞</a:t>
            </a:r>
            <a:endParaRPr sz="200"/>
          </a:p>
        </p:txBody>
      </p:sp>
      <p:sp>
        <p:nvSpPr>
          <p:cNvPr id="210" name="Google Shape;210;p34"/>
          <p:cNvSpPr/>
          <p:nvPr/>
        </p:nvSpPr>
        <p:spPr>
          <a:xfrm>
            <a:off x="3474720" y="1653703"/>
            <a:ext cx="8375738" cy="4439222"/>
          </a:xfrm>
          <a:prstGeom prst="irregularSeal2">
            <a:avLst/>
          </a:prstGeom>
          <a:solidFill>
            <a:schemeClr val="accent2">
              <a:lumMod val="40000"/>
              <a:lumOff val="60000"/>
            </a:schemeClr>
          </a:solidFill>
          <a:ln>
            <a:headEnd type="none" w="sm" len="sm"/>
            <a:tailEnd type="none" w="sm" len="sm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2400" b="1" u="sng" dirty="0">
                <a:solidFill>
                  <a:srgbClr val="CC0000"/>
                </a:solidFill>
              </a:rPr>
              <a:t>75</a:t>
            </a:r>
            <a:r>
              <a:rPr lang="ja-JP" altLang="en-US" sz="2400" b="1" u="sng" dirty="0">
                <a:solidFill>
                  <a:srgbClr val="CC0000"/>
                </a:solidFill>
              </a:rPr>
              <a:t>％以上</a:t>
            </a:r>
            <a:r>
              <a:rPr lang="ja-JP" sz="2400" dirty="0">
                <a:solidFill>
                  <a:srgbClr val="CC0000"/>
                </a:solidFill>
              </a:rPr>
              <a:t>の人が在宅勤務によりコミュニケーションが減ったと回答！</a:t>
            </a:r>
            <a:endParaRPr sz="2400" dirty="0">
              <a:solidFill>
                <a:srgbClr val="CC0000"/>
              </a:solidFill>
            </a:endParaRPr>
          </a:p>
        </p:txBody>
      </p:sp>
      <p:sp>
        <p:nvSpPr>
          <p:cNvPr id="211" name="Google Shape;211;p34"/>
          <p:cNvSpPr txBox="1"/>
          <p:nvPr/>
        </p:nvSpPr>
        <p:spPr>
          <a:xfrm>
            <a:off x="2715064" y="6025125"/>
            <a:ext cx="9357635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dirty="0"/>
              <a:t>引用：サイボウズ株式会社「</a:t>
            </a:r>
            <a:r>
              <a:rPr lang="ja-JP" sz="1350" b="1" dirty="0">
                <a:solidFill>
                  <a:srgbClr val="3B3B3B"/>
                </a:solidFill>
                <a:highlight>
                  <a:srgbClr val="FFFFFF"/>
                </a:highlight>
                <a:latin typeface="Meiryo"/>
                <a:ea typeface="Meiryo"/>
                <a:cs typeface="Meiryo"/>
                <a:sym typeface="Meiryo"/>
              </a:rPr>
              <a:t>在宅勤務者3,000人に聞く『テレワークのコミュニケーション』調査」</a:t>
            </a:r>
            <a:endParaRPr sz="1350" b="1" dirty="0">
              <a:solidFill>
                <a:srgbClr val="3B3B3B"/>
              </a:solidFill>
              <a:highlight>
                <a:srgbClr val="FFFFFF"/>
              </a:highlight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dirty="0"/>
              <a:t>https://prtimes.jp/main/html/rd/p/000000157.000027677.html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E63"/>
        </a:solidFill>
        <a:effectLst/>
      </p:bgPr>
    </p:bg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Google Shape;21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0800" y="978043"/>
            <a:ext cx="8410400" cy="2304800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35"/>
          <p:cNvSpPr txBox="1">
            <a:spLocks noGrp="1"/>
          </p:cNvSpPr>
          <p:nvPr>
            <p:ph idx="1"/>
          </p:nvPr>
        </p:nvSpPr>
        <p:spPr>
          <a:xfrm>
            <a:off x="1530189" y="477034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ja-JP" sz="3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”ランチをきっかけとした</a:t>
            </a:r>
            <a:endParaRPr sz="3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2004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ja-JP" sz="3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社内コミュニケーション促進ツール”</a:t>
            </a:r>
            <a:endParaRPr sz="3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8" name="Google Shape;218;p35"/>
          <p:cNvSpPr txBox="1">
            <a:spLocks noGrp="1"/>
          </p:cNvSpPr>
          <p:nvPr>
            <p:ph type="body" idx="4294967295"/>
          </p:nvPr>
        </p:nvSpPr>
        <p:spPr>
          <a:xfrm>
            <a:off x="0" y="3363913"/>
            <a:ext cx="10821988" cy="132556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1000"/>
              </a:spcBef>
              <a:spcAft>
                <a:spcPts val="1600"/>
              </a:spcAft>
              <a:buNone/>
            </a:pPr>
            <a:r>
              <a:rPr lang="ja-JP" sz="3400" b="1" dirty="0">
                <a:solidFill>
                  <a:srgbClr val="5B0F00"/>
                </a:solidFill>
              </a:rPr>
              <a:t>～「今日、なに食べた？」～</a:t>
            </a:r>
            <a:endParaRPr sz="3400" b="1" dirty="0">
              <a:solidFill>
                <a:srgbClr val="5B0F00"/>
              </a:solidFill>
            </a:endParaRPr>
          </a:p>
        </p:txBody>
      </p:sp>
      <p:sp>
        <p:nvSpPr>
          <p:cNvPr id="2" name="四角形: 角を丸くする 1">
            <a:extLst>
              <a:ext uri="{FF2B5EF4-FFF2-40B4-BE49-F238E27FC236}">
                <a16:creationId xmlns:a16="http://schemas.microsoft.com/office/drawing/2014/main" id="{2C4667A8-6BCD-77AD-0216-EDC0EEAD4F83}"/>
              </a:ext>
            </a:extLst>
          </p:cNvPr>
          <p:cNvSpPr/>
          <p:nvPr/>
        </p:nvSpPr>
        <p:spPr>
          <a:xfrm>
            <a:off x="1223889" y="4689275"/>
            <a:ext cx="10030264" cy="1487840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95224E56-9052-677B-46D8-C98174CD8840}"/>
              </a:ext>
            </a:extLst>
          </p:cNvPr>
          <p:cNvSpPr txBox="1"/>
          <p:nvPr/>
        </p:nvSpPr>
        <p:spPr>
          <a:xfrm>
            <a:off x="1599028" y="4895716"/>
            <a:ext cx="93690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“ランチをきっかけとした</a:t>
            </a:r>
            <a:endParaRPr kumimoji="1" lang="en-US" altLang="ja-JP" sz="36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0000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  <a:p>
            <a:r>
              <a:rPr kumimoji="1" lang="en-US" altLang="ja-JP" sz="36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		</a:t>
            </a:r>
            <a:r>
              <a:rPr kumimoji="1" lang="ja-JP" altLang="en-US" sz="36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コミュニケーション促進ツール“</a:t>
            </a:r>
            <a:endParaRPr kumimoji="1" lang="ja-JP" altLang="en-US" sz="3600" dirty="0">
              <a:solidFill>
                <a:srgbClr val="FF0000"/>
              </a:solidFill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基礎">
  <a:themeElements>
    <a:clrScheme name="基礎">
      <a:dk1>
        <a:sysClr val="windowText" lastClr="000000"/>
      </a:dk1>
      <a:lt1>
        <a:sysClr val="window" lastClr="FFFFFF"/>
      </a:lt1>
      <a:dk2>
        <a:srgbClr val="505046"/>
      </a:dk2>
      <a:lt2>
        <a:srgbClr val="EEECE1"/>
      </a:lt2>
      <a:accent1>
        <a:srgbClr val="DF5327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CC9900"/>
      </a:hlink>
      <a:folHlink>
        <a:srgbClr val="666699"/>
      </a:folHlink>
    </a:clrScheme>
    <a:fontScheme name="基礎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基礎">
      <a:fillStyleLst>
        <a:solidFill>
          <a:schemeClr val="phClr"/>
        </a:solidFill>
        <a:solidFill>
          <a:schemeClr val="phClr">
            <a:tint val="63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446C221D-F63F-4DD8-B509-CFE168687BF2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69</TotalTime>
  <Words>387</Words>
  <Application>Microsoft Office PowerPoint</Application>
  <PresentationFormat>ワイド画面</PresentationFormat>
  <Paragraphs>87</Paragraphs>
  <Slides>15</Slides>
  <Notes>15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11</vt:i4>
      </vt:variant>
      <vt:variant>
        <vt:lpstr>テーマ</vt:lpstr>
      </vt:variant>
      <vt:variant>
        <vt:i4>2</vt:i4>
      </vt:variant>
      <vt:variant>
        <vt:lpstr>スライド タイトル</vt:lpstr>
      </vt:variant>
      <vt:variant>
        <vt:i4>15</vt:i4>
      </vt:variant>
    </vt:vector>
  </HeadingPairs>
  <TitlesOfParts>
    <vt:vector size="28" baseType="lpstr">
      <vt:lpstr>ＭＳ ゴシック</vt:lpstr>
      <vt:lpstr>Calibri Light</vt:lpstr>
      <vt:lpstr>メイリオ</vt:lpstr>
      <vt:lpstr>Arial</vt:lpstr>
      <vt:lpstr>HGS行書体</vt:lpstr>
      <vt:lpstr>Wingdings 2</vt:lpstr>
      <vt:lpstr>Calibri</vt:lpstr>
      <vt:lpstr>Corbel</vt:lpstr>
      <vt:lpstr>Open Sans</vt:lpstr>
      <vt:lpstr>HGP創英角ｺﾞｼｯｸUB</vt:lpstr>
      <vt:lpstr>PT Sans Narrow</vt:lpstr>
      <vt:lpstr>HDOfficeLightV0</vt:lpstr>
      <vt:lpstr>基礎</vt:lpstr>
      <vt:lpstr>Webアプリコース成果発表会</vt:lpstr>
      <vt:lpstr>目次　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最後に…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Webアプリコース成果発表会</dc:title>
  <dc:creator>User</dc:creator>
  <cp:lastModifiedBy>守谷真穂</cp:lastModifiedBy>
  <cp:revision>6</cp:revision>
  <dcterms:modified xsi:type="dcterms:W3CDTF">2022-06-29T02:54:32Z</dcterms:modified>
</cp:coreProperties>
</file>